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notesSlides/notesSlide2.xml" ContentType="application/vnd.openxmlformats-officedocument.presentationml.notesSlide+xml"/>
  <Override PartName="/ppt/tags/tag8.xml" ContentType="application/vnd.openxmlformats-officedocument.presentationml.tags+xml"/>
  <Override PartName="/ppt/theme/themeOverride7.xml" ContentType="application/vnd.openxmlformats-officedocument.themeOverride+xml"/>
  <Override PartName="/ppt/theme/themeOverride12.xml" ContentType="application/vnd.openxmlformats-officedocument.themeOverr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theme/themeOverride5.xml" ContentType="application/vnd.openxmlformats-officedocument.themeOverride+xml"/>
  <Override PartName="/ppt/theme/themeOverride10.xml" ContentType="application/vnd.openxmlformats-officedocument.themeOverr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Override PartName="/ppt/theme/themeOverride3.xml" ContentType="application/vnd.openxmlformats-officedocument.themeOverride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4.xml" ContentType="application/vnd.openxmlformats-officedocument.presentationml.notesSlide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7.xml" ContentType="application/vnd.openxmlformats-officedocument.drawingml.chart+xml"/>
  <Default Extension="xlsx" ContentType="application/vnd.openxmlformats-officedocument.spreadsheetml.sheet"/>
  <Override PartName="/ppt/notesSlides/notesSlide7.xml" ContentType="application/vnd.openxmlformats-officedocument.presentationml.notesSlide+xml"/>
  <Override PartName="/ppt/charts/chart3.xml" ContentType="application/vnd.openxmlformats-officedocument.drawingml.chart+xml"/>
  <Override PartName="/ppt/notesSlides/notesSlide10.xml" ContentType="application/vnd.openxmlformats-officedocument.presentationml.notesSlide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theme/themeOverride9.xml" ContentType="application/vnd.openxmlformats-officedocument.themeOverr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7.xml" ContentType="application/vnd.openxmlformats-officedocument.presentationml.tags+xml"/>
  <Override PartName="/ppt/theme/themeOverride8.xml" ContentType="application/vnd.openxmlformats-officedocument.themeOverride+xml"/>
  <Override PartName="/ppt/theme/themeOverride11.xml" ContentType="application/vnd.openxmlformats-officedocument.themeOverr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ags/tag5.xml" ContentType="application/vnd.openxmlformats-officedocument.presentationml.tags+xml"/>
  <Override PartName="/ppt/theme/theme2.xml" ContentType="application/vnd.openxmlformats-officedocument.theme+xml"/>
  <Override PartName="/ppt/theme/themeOverride6.xml" ContentType="application/vnd.openxmlformats-officedocument.themeOverr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tags/tag3.xml" ContentType="application/vnd.openxmlformats-officedocument.presentationml.tags+xml"/>
  <Override PartName="/ppt/theme/themeOverride4.xml" ContentType="application/vnd.openxmlformats-officedocument.themeOverride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theme/themeOverride2.xml" ContentType="application/vnd.openxmlformats-officedocument.themeOverride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notesSlides/notesSlide13.xml" ContentType="application/vnd.openxmlformats-officedocument.presentationml.notesSlide+xml"/>
  <Override PartName="/ppt/charts/chart8.xml" ContentType="application/vnd.openxmlformats-officedocument.drawingml.chart+xml"/>
  <Override PartName="/ppt/charts/chart12.xml" ContentType="application/vnd.openxmlformats-officedocument.drawingml.char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6.xml" ContentType="application/vnd.openxmlformats-officedocument.drawingml.chart+xml"/>
  <Override PartName="/ppt/charts/chart10.xml" ContentType="application/vnd.openxmlformats-officedocument.drawingml.chart+xml"/>
  <Override PartName="/ppt/notesSlides/notesSlide6.xml" ContentType="application/vnd.openxmlformats-officedocument.presentationml.notesSlide+xml"/>
  <Override PartName="/ppt/charts/chart4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7" r:id="rId2"/>
    <p:sldId id="258" r:id="rId3"/>
    <p:sldId id="259" r:id="rId4"/>
    <p:sldId id="260" r:id="rId5"/>
    <p:sldId id="266" r:id="rId6"/>
    <p:sldId id="268" r:id="rId7"/>
    <p:sldId id="272" r:id="rId8"/>
    <p:sldId id="274" r:id="rId9"/>
    <p:sldId id="271" r:id="rId10"/>
    <p:sldId id="281" r:id="rId11"/>
    <p:sldId id="282" r:id="rId12"/>
    <p:sldId id="284" r:id="rId13"/>
    <p:sldId id="283" r:id="rId14"/>
    <p:sldId id="286" r:id="rId15"/>
    <p:sldId id="285" r:id="rId16"/>
    <p:sldId id="287" r:id="rId17"/>
    <p:sldId id="288" r:id="rId18"/>
    <p:sldId id="289" r:id="rId19"/>
  </p:sldIdLst>
  <p:sldSz cx="9144000" cy="6858000" type="screen4x3"/>
  <p:notesSz cx="6797675" cy="9926638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9933"/>
    <a:srgbClr val="FF6600"/>
    <a:srgbClr val="FF0000"/>
    <a:srgbClr val="CCFFCC"/>
    <a:srgbClr val="800000"/>
    <a:srgbClr val="99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866" y="-1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1.xlsx"/><Relationship Id="rId1" Type="http://schemas.openxmlformats.org/officeDocument/2006/relationships/themeOverride" Target="../theme/themeOverride1.xml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10.xlsx"/><Relationship Id="rId1" Type="http://schemas.openxmlformats.org/officeDocument/2006/relationships/themeOverride" Target="../theme/themeOverride10.xml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11.xlsx"/><Relationship Id="rId1" Type="http://schemas.openxmlformats.org/officeDocument/2006/relationships/themeOverride" Target="../theme/themeOverride11.xml"/></Relationships>
</file>

<file path=ppt/charts/_rels/chart1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12.xlsx"/><Relationship Id="rId1" Type="http://schemas.openxmlformats.org/officeDocument/2006/relationships/themeOverride" Target="../theme/themeOverride12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2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3.xlsx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4.xlsx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5.xlsx"/><Relationship Id="rId1" Type="http://schemas.openxmlformats.org/officeDocument/2006/relationships/themeOverride" Target="../theme/themeOverride5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6.xlsx"/><Relationship Id="rId1" Type="http://schemas.openxmlformats.org/officeDocument/2006/relationships/themeOverride" Target="../theme/themeOverride6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7.xlsx"/><Relationship Id="rId1" Type="http://schemas.openxmlformats.org/officeDocument/2006/relationships/themeOverride" Target="../theme/themeOverride7.xm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8.xlsx"/><Relationship Id="rId1" Type="http://schemas.openxmlformats.org/officeDocument/2006/relationships/themeOverride" Target="../theme/themeOverride8.xm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9.xlsx"/><Relationship Id="rId1" Type="http://schemas.openxmlformats.org/officeDocument/2006/relationships/themeOverride" Target="../theme/themeOverrid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fr-BE"/>
  <c:style val="18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5.2434113927281402E-2"/>
          <c:y val="3.2773346716945678E-2"/>
          <c:w val="0.76307570763742361"/>
          <c:h val="0.94306674624490172"/>
        </c:manualLayout>
      </c:layout>
      <c:barChart>
        <c:barDir val="bar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spPr>
            <a:gradFill>
              <a:gsLst>
                <a:gs pos="0">
                  <a:srgbClr val="FF6600"/>
                </a:gs>
                <a:gs pos="100000">
                  <a:srgbClr val="FF6600"/>
                </a:gs>
                <a:gs pos="70000">
                  <a:srgbClr val="FF9933"/>
                </a:gs>
                <a:gs pos="28000">
                  <a:srgbClr val="FF9933"/>
                </a:gs>
              </a:gsLst>
              <a:lin ang="5400000" scaled="0"/>
            </a:gradFill>
            <a:ln>
              <a:solidFill>
                <a:srgbClr val="000000"/>
              </a:solidFill>
            </a:ln>
            <a:effectLst/>
          </c:spPr>
          <c:dLbls>
            <c:txPr>
              <a:bodyPr/>
              <a:lstStyle/>
              <a:p>
                <a:pPr>
                  <a:defRPr sz="1400" b="1">
                    <a:latin typeface="Arial" pitchFamily="34" charset="0"/>
                    <a:ea typeface="Tahoma" pitchFamily="34" charset="0"/>
                    <a:cs typeface="Arial" pitchFamily="34" charset="0"/>
                  </a:defRPr>
                </a:pPr>
                <a:endParaRPr lang="fr-FR"/>
              </a:p>
            </c:txPr>
            <c:showVal val="1"/>
          </c:dLbls>
          <c:cat>
            <c:numRef>
              <c:f>Foglio1!$A$2:$A$11</c:f>
              <c:numCache>
                <c:formatCode>General</c:formatCode>
                <c:ptCount val="10"/>
              </c:numCache>
            </c:numRef>
          </c:cat>
          <c:val>
            <c:numRef>
              <c:f>Foglio1!$B$2:$B$11</c:f>
              <c:numCache>
                <c:formatCode>0</c:formatCode>
                <c:ptCount val="10"/>
                <c:pt idx="0">
                  <c:v>61</c:v>
                </c:pt>
                <c:pt idx="1">
                  <c:v>38.5</c:v>
                </c:pt>
                <c:pt idx="3">
                  <c:v>7</c:v>
                </c:pt>
                <c:pt idx="4">
                  <c:v>18</c:v>
                </c:pt>
                <c:pt idx="5">
                  <c:v>24</c:v>
                </c:pt>
                <c:pt idx="6">
                  <c:v>22</c:v>
                </c:pt>
                <c:pt idx="7">
                  <c:v>15.5</c:v>
                </c:pt>
                <c:pt idx="8">
                  <c:v>13</c:v>
                </c:pt>
              </c:numCache>
            </c:numRef>
          </c:val>
        </c:ser>
        <c:dLbls/>
        <c:gapWidth val="16"/>
        <c:axId val="137666944"/>
        <c:axId val="137852416"/>
      </c:barChart>
      <c:catAx>
        <c:axId val="137666944"/>
        <c:scaling>
          <c:orientation val="maxMin"/>
        </c:scaling>
        <c:delete val="1"/>
        <c:axPos val="l"/>
        <c:numFmt formatCode="General" sourceLinked="1"/>
        <c:tickLblPos val="none"/>
        <c:crossAx val="137852416"/>
        <c:crosses val="autoZero"/>
        <c:auto val="1"/>
        <c:lblAlgn val="ctr"/>
        <c:lblOffset val="100"/>
      </c:catAx>
      <c:valAx>
        <c:axId val="137852416"/>
        <c:scaling>
          <c:orientation val="minMax"/>
          <c:max val="100"/>
          <c:min val="0"/>
        </c:scaling>
        <c:delete val="1"/>
        <c:axPos val="t"/>
        <c:numFmt formatCode="#,##0" sourceLinked="0"/>
        <c:tickLblPos val="none"/>
        <c:crossAx val="137666944"/>
        <c:crosses val="autoZero"/>
        <c:crossBetween val="between"/>
        <c:majorUnit val="10"/>
        <c:minorUnit val="5"/>
      </c:valAx>
      <c:spPr>
        <a:noFill/>
        <a:ln w="25400">
          <a:noFill/>
        </a:ln>
      </c:spPr>
    </c:plotArea>
    <c:plotVisOnly val="1"/>
    <c:dispBlanksAs val="gap"/>
  </c:chart>
  <c:txPr>
    <a:bodyPr/>
    <a:lstStyle/>
    <a:p>
      <a:pPr>
        <a:defRPr sz="1800"/>
      </a:pPr>
      <a:endParaRPr lang="fr-FR"/>
    </a:p>
  </c:txPr>
  <c:externalData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fr-BE"/>
  <c:style val="18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5.2434113927281402E-2"/>
          <c:y val="3.2773346716945678E-2"/>
          <c:w val="0.76307570763742361"/>
          <c:h val="0.94306674624490172"/>
        </c:manualLayout>
      </c:layout>
      <c:barChart>
        <c:barDir val="bar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spPr>
            <a:gradFill>
              <a:gsLst>
                <a:gs pos="0">
                  <a:srgbClr val="FF6600"/>
                </a:gs>
                <a:gs pos="100000">
                  <a:srgbClr val="FF6600"/>
                </a:gs>
                <a:gs pos="70000">
                  <a:srgbClr val="FF9933"/>
                </a:gs>
                <a:gs pos="28000">
                  <a:srgbClr val="FF9933"/>
                </a:gs>
              </a:gsLst>
              <a:lin ang="5400000" scaled="0"/>
            </a:gradFill>
            <a:ln>
              <a:solidFill>
                <a:srgbClr val="000000"/>
              </a:solidFill>
            </a:ln>
            <a:effectLst/>
          </c:spPr>
          <c:dLbls>
            <c:txPr>
              <a:bodyPr/>
              <a:lstStyle/>
              <a:p>
                <a:pPr>
                  <a:defRPr sz="1400" b="1">
                    <a:latin typeface="Arial" pitchFamily="34" charset="0"/>
                    <a:ea typeface="Tahoma" pitchFamily="34" charset="0"/>
                    <a:cs typeface="Arial" pitchFamily="34" charset="0"/>
                  </a:defRPr>
                </a:pPr>
                <a:endParaRPr lang="fr-FR"/>
              </a:p>
            </c:txPr>
            <c:showVal val="1"/>
          </c:dLbls>
          <c:cat>
            <c:strRef>
              <c:f>Foglio1!$A$2:$A$6</c:f>
              <c:strCache>
                <c:ptCount val="4"/>
                <c:pt idx="0">
                  <c:v> E'UN SEGNO DI IMPEGNO SOCIALE SU UN TEMA MOLTO IMPORTANTE</c:v>
                </c:pt>
                <c:pt idx="1">
                  <c:v> E'UN'ATTIVITA' COMMERCIALE/PUBBLICITARIA</c:v>
                </c:pt>
                <c:pt idx="2">
                  <c:v> E'UN ABBLIGO PREVISTO DALLA LEGGE</c:v>
                </c:pt>
                <c:pt idx="3">
                  <c:v> NON SA/NON INDICA</c:v>
                </c:pt>
              </c:strCache>
            </c:strRef>
          </c:cat>
          <c:val>
            <c:numRef>
              <c:f>Foglio1!$B$2:$B$6</c:f>
              <c:numCache>
                <c:formatCode>0</c:formatCode>
                <c:ptCount val="5"/>
                <c:pt idx="0">
                  <c:v>63</c:v>
                </c:pt>
                <c:pt idx="1">
                  <c:v>27.6</c:v>
                </c:pt>
                <c:pt idx="2">
                  <c:v>7.8</c:v>
                </c:pt>
                <c:pt idx="3">
                  <c:v>1.5</c:v>
                </c:pt>
              </c:numCache>
            </c:numRef>
          </c:val>
        </c:ser>
        <c:dLbls/>
        <c:gapWidth val="16"/>
        <c:axId val="91201920"/>
        <c:axId val="91203456"/>
      </c:barChart>
      <c:catAx>
        <c:axId val="91201920"/>
        <c:scaling>
          <c:orientation val="maxMin"/>
        </c:scaling>
        <c:delete val="1"/>
        <c:axPos val="l"/>
        <c:numFmt formatCode="General" sourceLinked="1"/>
        <c:tickLblPos val="none"/>
        <c:crossAx val="91203456"/>
        <c:crosses val="autoZero"/>
        <c:auto val="1"/>
        <c:lblAlgn val="ctr"/>
        <c:lblOffset val="100"/>
      </c:catAx>
      <c:valAx>
        <c:axId val="91203456"/>
        <c:scaling>
          <c:orientation val="minMax"/>
          <c:max val="100"/>
          <c:min val="0"/>
        </c:scaling>
        <c:delete val="1"/>
        <c:axPos val="t"/>
        <c:numFmt formatCode="#,##0" sourceLinked="0"/>
        <c:tickLblPos val="none"/>
        <c:crossAx val="91201920"/>
        <c:crosses val="autoZero"/>
        <c:crossBetween val="between"/>
        <c:majorUnit val="10"/>
        <c:minorUnit val="5"/>
      </c:valAx>
      <c:spPr>
        <a:noFill/>
        <a:ln w="25400">
          <a:noFill/>
        </a:ln>
      </c:spPr>
    </c:plotArea>
    <c:plotVisOnly val="1"/>
    <c:dispBlanksAs val="gap"/>
  </c:chart>
  <c:txPr>
    <a:bodyPr/>
    <a:lstStyle/>
    <a:p>
      <a:pPr>
        <a:defRPr sz="1800"/>
      </a:pPr>
      <a:endParaRPr lang="fr-FR"/>
    </a:p>
  </c:txPr>
  <c:externalData r:id="rId2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fr-BE"/>
  <c:clrMapOvr bg1="lt1" tx1="dk1" bg2="lt2" tx2="dk2" accent1="accent1" accent2="accent2" accent3="accent3" accent4="accent4" accent5="accent5" accent6="accent6" hlink="hlink" folHlink="folHlink"/>
  <c:chart>
    <c:plotArea>
      <c:layout>
        <c:manualLayout>
          <c:layoutTarget val="inner"/>
          <c:xMode val="edge"/>
          <c:yMode val="edge"/>
          <c:x val="4.6355960448839023E-2"/>
          <c:y val="1.2697466855362355E-2"/>
          <c:w val="0.95272445573680253"/>
          <c:h val="0.92945228307965744"/>
        </c:manualLayout>
      </c:layout>
      <c:barChart>
        <c:barDir val="col"/>
        <c:grouping val="percentStacked"/>
        <c:ser>
          <c:idx val="0"/>
          <c:order val="0"/>
          <c:spPr>
            <a:gradFill flip="none" rotWithShape="1">
              <a:gsLst>
                <a:gs pos="0">
                  <a:srgbClr val="008000"/>
                </a:gs>
                <a:gs pos="100000">
                  <a:srgbClr val="008000"/>
                </a:gs>
                <a:gs pos="70000">
                  <a:srgbClr val="00B050"/>
                </a:gs>
                <a:gs pos="30000">
                  <a:srgbClr val="00B050"/>
                </a:gs>
              </a:gsLst>
              <a:lin ang="10800000" scaled="1"/>
              <a:tileRect/>
            </a:gradFill>
            <a:ln>
              <a:solidFill>
                <a:srgbClr val="000000"/>
              </a:solidFill>
            </a:ln>
          </c:spPr>
          <c:dLbls>
            <c:dLbl>
              <c:idx val="0"/>
              <c:delete val="1"/>
            </c:dLbl>
            <c:txPr>
              <a:bodyPr/>
              <a:lstStyle/>
              <a:p>
                <a:pPr>
                  <a:defRPr sz="1400" b="1">
                    <a:latin typeface="Arial" pitchFamily="34" charset="0"/>
                    <a:cs typeface="Arial" pitchFamily="34" charset="0"/>
                  </a:defRPr>
                </a:pPr>
                <a:endParaRPr lang="fr-FR"/>
              </a:p>
            </c:txPr>
            <c:showVal val="1"/>
          </c:dLbls>
          <c:cat>
            <c:strRef>
              <c:f>Foglio1!$A$1:$C$1</c:f>
              <c:strCache>
                <c:ptCount val="3"/>
                <c:pt idx="0">
                  <c:v> </c:v>
                </c:pt>
                <c:pt idx="1">
                  <c:v>Colonna2</c:v>
                </c:pt>
                <c:pt idx="2">
                  <c:v>Colonna1</c:v>
                </c:pt>
              </c:strCache>
            </c:strRef>
          </c:cat>
          <c:val>
            <c:numRef>
              <c:f>Foglio1!$A$2:$C$2</c:f>
              <c:numCache>
                <c:formatCode>0</c:formatCode>
                <c:ptCount val="3"/>
                <c:pt idx="1">
                  <c:v>30.9</c:v>
                </c:pt>
              </c:numCache>
            </c:numRef>
          </c:val>
        </c:ser>
        <c:ser>
          <c:idx val="1"/>
          <c:order val="1"/>
          <c:spPr>
            <a:gradFill>
              <a:gsLst>
                <a:gs pos="0">
                  <a:srgbClr val="00B050"/>
                </a:gs>
                <a:gs pos="70000">
                  <a:srgbClr val="92D050"/>
                </a:gs>
                <a:gs pos="100000">
                  <a:srgbClr val="00B050"/>
                </a:gs>
                <a:gs pos="30000">
                  <a:srgbClr val="92D050"/>
                </a:gs>
              </a:gsLst>
              <a:lin ang="10800000" scaled="1"/>
            </a:gradFill>
            <a:ln>
              <a:solidFill>
                <a:srgbClr val="000000"/>
              </a:solidFill>
            </a:ln>
          </c:spPr>
          <c:dLbls>
            <c:dLbl>
              <c:idx val="0"/>
              <c:delete val="1"/>
            </c:dLbl>
            <c:txPr>
              <a:bodyPr/>
              <a:lstStyle/>
              <a:p>
                <a:pPr>
                  <a:defRPr sz="1400" b="1">
                    <a:latin typeface="Arial" pitchFamily="34" charset="0"/>
                    <a:cs typeface="Arial" pitchFamily="34" charset="0"/>
                  </a:defRPr>
                </a:pPr>
                <a:endParaRPr lang="fr-FR"/>
              </a:p>
            </c:txPr>
            <c:showVal val="1"/>
          </c:dLbls>
          <c:cat>
            <c:strRef>
              <c:f>Foglio1!$A$1:$C$1</c:f>
              <c:strCache>
                <c:ptCount val="3"/>
                <c:pt idx="0">
                  <c:v> </c:v>
                </c:pt>
                <c:pt idx="1">
                  <c:v>Colonna2</c:v>
                </c:pt>
                <c:pt idx="2">
                  <c:v>Colonna1</c:v>
                </c:pt>
              </c:strCache>
            </c:strRef>
          </c:cat>
          <c:val>
            <c:numRef>
              <c:f>Foglio1!$A$3:$C$3</c:f>
              <c:numCache>
                <c:formatCode>0</c:formatCode>
                <c:ptCount val="3"/>
                <c:pt idx="1">
                  <c:v>61.8</c:v>
                </c:pt>
              </c:numCache>
            </c:numRef>
          </c:val>
        </c:ser>
        <c:ser>
          <c:idx val="2"/>
          <c:order val="2"/>
          <c:spPr>
            <a:gradFill>
              <a:gsLst>
                <a:gs pos="0">
                  <a:srgbClr val="FFFFFF">
                    <a:lumMod val="75000"/>
                  </a:srgbClr>
                </a:gs>
                <a:gs pos="70000">
                  <a:srgbClr val="FFFFFF">
                    <a:lumMod val="85000"/>
                  </a:srgbClr>
                </a:gs>
                <a:gs pos="100000">
                  <a:srgbClr val="FFFFFF">
                    <a:lumMod val="75000"/>
                  </a:srgbClr>
                </a:gs>
                <a:gs pos="30000">
                  <a:srgbClr val="FFFFFF">
                    <a:lumMod val="85000"/>
                  </a:srgbClr>
                </a:gs>
              </a:gsLst>
              <a:lin ang="10800000" scaled="1"/>
            </a:gradFill>
            <a:ln>
              <a:solidFill>
                <a:srgbClr val="000000"/>
              </a:solidFill>
            </a:ln>
          </c:spPr>
          <c:dLbls>
            <c:txPr>
              <a:bodyPr/>
              <a:lstStyle/>
              <a:p>
                <a:pPr>
                  <a:defRPr sz="1400" b="1">
                    <a:latin typeface="Arial" pitchFamily="34" charset="0"/>
                    <a:cs typeface="Arial" pitchFamily="34" charset="0"/>
                  </a:defRPr>
                </a:pPr>
                <a:endParaRPr lang="fr-FR"/>
              </a:p>
            </c:txPr>
            <c:showVal val="1"/>
          </c:dLbls>
          <c:cat>
            <c:strRef>
              <c:f>Foglio1!$A$1:$C$1</c:f>
              <c:strCache>
                <c:ptCount val="3"/>
                <c:pt idx="0">
                  <c:v> </c:v>
                </c:pt>
                <c:pt idx="1">
                  <c:v>Colonna2</c:v>
                </c:pt>
                <c:pt idx="2">
                  <c:v>Colonna1</c:v>
                </c:pt>
              </c:strCache>
            </c:strRef>
          </c:cat>
          <c:val>
            <c:numRef>
              <c:f>Foglio1!$A$4:$C$4</c:f>
              <c:numCache>
                <c:formatCode>0</c:formatCode>
                <c:ptCount val="3"/>
                <c:pt idx="1">
                  <c:v>5.7</c:v>
                </c:pt>
              </c:numCache>
            </c:numRef>
          </c:val>
        </c:ser>
        <c:ser>
          <c:idx val="3"/>
          <c:order val="3"/>
          <c:spPr>
            <a:gradFill>
              <a:gsLst>
                <a:gs pos="0">
                  <a:srgbClr val="FF9933"/>
                </a:gs>
                <a:gs pos="70000">
                  <a:srgbClr val="FFC000"/>
                </a:gs>
                <a:gs pos="100000">
                  <a:srgbClr val="FF9933"/>
                </a:gs>
                <a:gs pos="30000">
                  <a:srgbClr val="FFC000"/>
                </a:gs>
              </a:gsLst>
              <a:lin ang="10800000" scaled="1"/>
            </a:gradFill>
            <a:ln>
              <a:solidFill>
                <a:srgbClr val="000000"/>
              </a:solidFill>
            </a:ln>
          </c:spPr>
          <c:dLbls>
            <c:dLbl>
              <c:idx val="1"/>
              <c:layout>
                <c:manualLayout>
                  <c:x val="2.4420363549349216E-2"/>
                  <c:y val="-1.1216855076465988E-2"/>
                </c:manualLayout>
              </c:layout>
              <c:dLblPos val="ctr"/>
              <c:showVal val="1"/>
            </c:dLbl>
            <c:txPr>
              <a:bodyPr/>
              <a:lstStyle/>
              <a:p>
                <a:pPr>
                  <a:defRPr sz="1400" b="1">
                    <a:latin typeface="Arial" pitchFamily="34" charset="0"/>
                    <a:cs typeface="Arial" pitchFamily="34" charset="0"/>
                  </a:defRPr>
                </a:pPr>
                <a:endParaRPr lang="fr-FR"/>
              </a:p>
            </c:txPr>
            <c:dLblPos val="ctr"/>
            <c:showVal val="1"/>
          </c:dLbls>
          <c:cat>
            <c:strRef>
              <c:f>Foglio1!$A$1:$C$1</c:f>
              <c:strCache>
                <c:ptCount val="3"/>
                <c:pt idx="0">
                  <c:v> </c:v>
                </c:pt>
                <c:pt idx="1">
                  <c:v>Colonna2</c:v>
                </c:pt>
                <c:pt idx="2">
                  <c:v>Colonna1</c:v>
                </c:pt>
              </c:strCache>
            </c:strRef>
          </c:cat>
          <c:val>
            <c:numRef>
              <c:f>Foglio1!$A$5:$C$5</c:f>
              <c:numCache>
                <c:formatCode>0</c:formatCode>
                <c:ptCount val="3"/>
                <c:pt idx="1">
                  <c:v>0.60000000000000031</c:v>
                </c:pt>
              </c:numCache>
            </c:numRef>
          </c:val>
        </c:ser>
        <c:ser>
          <c:idx val="4"/>
          <c:order val="4"/>
          <c:spPr>
            <a:gradFill>
              <a:gsLst>
                <a:gs pos="0">
                  <a:srgbClr val="FF0000"/>
                </a:gs>
                <a:gs pos="70000">
                  <a:srgbClr val="FF6600"/>
                </a:gs>
                <a:gs pos="100000">
                  <a:srgbClr val="FF0000"/>
                </a:gs>
                <a:gs pos="30000">
                  <a:srgbClr val="FF6600"/>
                </a:gs>
              </a:gsLst>
              <a:lin ang="10800000" scaled="1"/>
            </a:gradFill>
            <a:ln>
              <a:solidFill>
                <a:srgbClr val="000000"/>
              </a:solidFill>
            </a:ln>
          </c:spPr>
          <c:dLbls>
            <c:txPr>
              <a:bodyPr/>
              <a:lstStyle/>
              <a:p>
                <a:pPr>
                  <a:defRPr sz="1400" b="1">
                    <a:latin typeface="Arial" pitchFamily="34" charset="0"/>
                    <a:cs typeface="Arial" pitchFamily="34" charset="0"/>
                  </a:defRPr>
                </a:pPr>
                <a:endParaRPr lang="fr-FR"/>
              </a:p>
            </c:txPr>
            <c:showVal val="1"/>
          </c:dLbls>
          <c:cat>
            <c:strRef>
              <c:f>Foglio1!$A$1:$C$1</c:f>
              <c:strCache>
                <c:ptCount val="3"/>
                <c:pt idx="0">
                  <c:v> </c:v>
                </c:pt>
                <c:pt idx="1">
                  <c:v>Colonna2</c:v>
                </c:pt>
                <c:pt idx="2">
                  <c:v>Colonna1</c:v>
                </c:pt>
              </c:strCache>
            </c:strRef>
          </c:cat>
          <c:val>
            <c:numRef>
              <c:f>Foglio1!$A$6:$C$6</c:f>
              <c:numCache>
                <c:formatCode>General</c:formatCode>
                <c:ptCount val="3"/>
              </c:numCache>
            </c:numRef>
          </c:val>
        </c:ser>
        <c:dLbls/>
        <c:gapWidth val="30"/>
        <c:overlap val="100"/>
        <c:axId val="91268608"/>
        <c:axId val="91270144"/>
      </c:barChart>
      <c:catAx>
        <c:axId val="91268608"/>
        <c:scaling>
          <c:orientation val="minMax"/>
        </c:scaling>
        <c:delete val="1"/>
        <c:axPos val="t"/>
        <c:tickLblPos val="none"/>
        <c:crossAx val="91270144"/>
        <c:crosses val="autoZero"/>
        <c:auto val="1"/>
        <c:lblAlgn val="ctr"/>
        <c:lblOffset val="100"/>
      </c:catAx>
      <c:valAx>
        <c:axId val="91270144"/>
        <c:scaling>
          <c:orientation val="maxMin"/>
        </c:scaling>
        <c:delete val="1"/>
        <c:axPos val="l"/>
        <c:numFmt formatCode="0%" sourceLinked="1"/>
        <c:tickLblPos val="none"/>
        <c:crossAx val="91268608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fr-FR"/>
    </a:p>
  </c:txPr>
  <c:externalData r:id="rId2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fr-BE"/>
  <c:style val="18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5.2434113927281402E-2"/>
          <c:y val="3.2773346716945678E-2"/>
          <c:w val="0.76307570763742361"/>
          <c:h val="0.94306674624490172"/>
        </c:manualLayout>
      </c:layout>
      <c:barChart>
        <c:barDir val="bar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spPr>
            <a:gradFill>
              <a:gsLst>
                <a:gs pos="0">
                  <a:srgbClr val="FF6600"/>
                </a:gs>
                <a:gs pos="100000">
                  <a:srgbClr val="FF6600"/>
                </a:gs>
                <a:gs pos="70000">
                  <a:srgbClr val="FF9933"/>
                </a:gs>
                <a:gs pos="28000">
                  <a:srgbClr val="FF9933"/>
                </a:gs>
              </a:gsLst>
              <a:lin ang="5400000" scaled="0"/>
            </a:gradFill>
            <a:ln>
              <a:solidFill>
                <a:srgbClr val="000000"/>
              </a:solidFill>
            </a:ln>
            <a:effectLst/>
          </c:spPr>
          <c:dLbls>
            <c:txPr>
              <a:bodyPr/>
              <a:lstStyle/>
              <a:p>
                <a:pPr>
                  <a:defRPr sz="1400" b="1">
                    <a:latin typeface="Arial" pitchFamily="34" charset="0"/>
                    <a:ea typeface="Tahoma" pitchFamily="34" charset="0"/>
                    <a:cs typeface="Arial" pitchFamily="34" charset="0"/>
                  </a:defRPr>
                </a:pPr>
                <a:endParaRPr lang="fr-FR"/>
              </a:p>
            </c:txPr>
            <c:showVal val="1"/>
          </c:dLbls>
          <c:cat>
            <c:strRef>
              <c:f>Foglio1!$A$2:$A$6</c:f>
              <c:strCache>
                <c:ptCount val="3"/>
                <c:pt idx="0">
                  <c:v>MOLTO PIU' INFORMATO</c:v>
                </c:pt>
                <c:pt idx="1">
                  <c:v>UN PO' INFORMATO</c:v>
                </c:pt>
                <c:pt idx="2">
                  <c:v>INFORMATO COME PRIMA</c:v>
                </c:pt>
              </c:strCache>
            </c:strRef>
          </c:cat>
          <c:val>
            <c:numRef>
              <c:f>Foglio1!$B$2:$B$6</c:f>
              <c:numCache>
                <c:formatCode>0</c:formatCode>
                <c:ptCount val="5"/>
                <c:pt idx="0">
                  <c:v>14.1</c:v>
                </c:pt>
                <c:pt idx="1">
                  <c:v>80.2</c:v>
                </c:pt>
                <c:pt idx="2">
                  <c:v>5.8</c:v>
                </c:pt>
              </c:numCache>
            </c:numRef>
          </c:val>
        </c:ser>
        <c:dLbls/>
        <c:gapWidth val="16"/>
        <c:axId val="91413888"/>
        <c:axId val="91513984"/>
      </c:barChart>
      <c:catAx>
        <c:axId val="91413888"/>
        <c:scaling>
          <c:orientation val="maxMin"/>
        </c:scaling>
        <c:delete val="1"/>
        <c:axPos val="l"/>
        <c:numFmt formatCode="General" sourceLinked="1"/>
        <c:tickLblPos val="none"/>
        <c:crossAx val="91513984"/>
        <c:crosses val="autoZero"/>
        <c:auto val="1"/>
        <c:lblAlgn val="ctr"/>
        <c:lblOffset val="100"/>
      </c:catAx>
      <c:valAx>
        <c:axId val="91513984"/>
        <c:scaling>
          <c:orientation val="minMax"/>
          <c:max val="100"/>
          <c:min val="0"/>
        </c:scaling>
        <c:delete val="1"/>
        <c:axPos val="t"/>
        <c:numFmt formatCode="#,##0" sourceLinked="0"/>
        <c:tickLblPos val="none"/>
        <c:crossAx val="91413888"/>
        <c:crosses val="autoZero"/>
        <c:crossBetween val="between"/>
        <c:majorUnit val="10"/>
        <c:minorUnit val="5"/>
      </c:valAx>
      <c:spPr>
        <a:noFill/>
        <a:ln w="25400">
          <a:noFill/>
        </a:ln>
      </c:spPr>
    </c:plotArea>
    <c:plotVisOnly val="1"/>
    <c:dispBlanksAs val="gap"/>
  </c:chart>
  <c:txPr>
    <a:bodyPr/>
    <a:lstStyle/>
    <a:p>
      <a:pPr>
        <a:defRPr sz="1800"/>
      </a:pPr>
      <a:endParaRPr lang="fr-FR"/>
    </a:p>
  </c:txPr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fr-BE"/>
  <c:style val="18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5.2434113927281402E-2"/>
          <c:y val="3.2773346716945678E-2"/>
          <c:w val="0.76307570763742361"/>
          <c:h val="0.94306674624490172"/>
        </c:manualLayout>
      </c:layout>
      <c:barChart>
        <c:barDir val="bar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spPr>
            <a:gradFill>
              <a:gsLst>
                <a:gs pos="0">
                  <a:srgbClr val="FF6600"/>
                </a:gs>
                <a:gs pos="100000">
                  <a:srgbClr val="FF6600"/>
                </a:gs>
                <a:gs pos="70000">
                  <a:srgbClr val="FF9933"/>
                </a:gs>
                <a:gs pos="28000">
                  <a:srgbClr val="FF9933"/>
                </a:gs>
              </a:gsLst>
              <a:lin ang="5400000" scaled="0"/>
            </a:gradFill>
            <a:ln>
              <a:solidFill>
                <a:srgbClr val="000000"/>
              </a:solidFill>
            </a:ln>
            <a:effectLst/>
          </c:spPr>
          <c:dLbls>
            <c:txPr>
              <a:bodyPr/>
              <a:lstStyle/>
              <a:p>
                <a:pPr>
                  <a:defRPr sz="1400" b="1">
                    <a:latin typeface="Arial" pitchFamily="34" charset="0"/>
                    <a:ea typeface="Tahoma" pitchFamily="34" charset="0"/>
                    <a:cs typeface="Arial" pitchFamily="34" charset="0"/>
                  </a:defRPr>
                </a:pPr>
                <a:endParaRPr lang="fr-FR"/>
              </a:p>
            </c:txPr>
            <c:showVal val="1"/>
          </c:dLbls>
          <c:cat>
            <c:numRef>
              <c:f>Foglio1!$A$2:$A$14</c:f>
              <c:numCache>
                <c:formatCode>General</c:formatCode>
                <c:ptCount val="13"/>
              </c:numCache>
            </c:numRef>
          </c:cat>
          <c:val>
            <c:numRef>
              <c:f>Foglio1!$B$2:$B$14</c:f>
              <c:numCache>
                <c:formatCode>0</c:formatCode>
                <c:ptCount val="13"/>
                <c:pt idx="0">
                  <c:v>20.9</c:v>
                </c:pt>
                <c:pt idx="1">
                  <c:v>34.800000000000004</c:v>
                </c:pt>
                <c:pt idx="2">
                  <c:v>35</c:v>
                </c:pt>
                <c:pt idx="3">
                  <c:v>8.7000000000000011</c:v>
                </c:pt>
                <c:pt idx="5">
                  <c:v>9</c:v>
                </c:pt>
                <c:pt idx="6">
                  <c:v>7.1</c:v>
                </c:pt>
                <c:pt idx="7">
                  <c:v>4</c:v>
                </c:pt>
                <c:pt idx="8">
                  <c:v>22.8</c:v>
                </c:pt>
                <c:pt idx="9">
                  <c:v>25.9</c:v>
                </c:pt>
                <c:pt idx="10">
                  <c:v>3.6</c:v>
                </c:pt>
                <c:pt idx="11">
                  <c:v>8</c:v>
                </c:pt>
                <c:pt idx="12">
                  <c:v>19</c:v>
                </c:pt>
              </c:numCache>
            </c:numRef>
          </c:val>
        </c:ser>
        <c:dLbls/>
        <c:gapWidth val="16"/>
        <c:axId val="68214144"/>
        <c:axId val="68379776"/>
      </c:barChart>
      <c:catAx>
        <c:axId val="68214144"/>
        <c:scaling>
          <c:orientation val="maxMin"/>
        </c:scaling>
        <c:delete val="1"/>
        <c:axPos val="l"/>
        <c:numFmt formatCode="General" sourceLinked="1"/>
        <c:tickLblPos val="none"/>
        <c:crossAx val="68379776"/>
        <c:crosses val="autoZero"/>
        <c:auto val="1"/>
        <c:lblAlgn val="ctr"/>
        <c:lblOffset val="100"/>
      </c:catAx>
      <c:valAx>
        <c:axId val="68379776"/>
        <c:scaling>
          <c:orientation val="minMax"/>
          <c:max val="100"/>
          <c:min val="0"/>
        </c:scaling>
        <c:delete val="1"/>
        <c:axPos val="t"/>
        <c:numFmt formatCode="#,##0" sourceLinked="0"/>
        <c:tickLblPos val="none"/>
        <c:crossAx val="68214144"/>
        <c:crosses val="autoZero"/>
        <c:crossBetween val="between"/>
        <c:majorUnit val="10"/>
        <c:minorUnit val="5"/>
      </c:valAx>
      <c:spPr>
        <a:noFill/>
        <a:ln w="25400">
          <a:noFill/>
        </a:ln>
      </c:spPr>
    </c:plotArea>
    <c:plotVisOnly val="1"/>
    <c:dispBlanksAs val="gap"/>
  </c:chart>
  <c:txPr>
    <a:bodyPr/>
    <a:lstStyle/>
    <a:p>
      <a:pPr>
        <a:defRPr sz="1800"/>
      </a:pPr>
      <a:endParaRPr lang="fr-FR"/>
    </a:p>
  </c:txPr>
  <c:externalData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fr-BE"/>
  <c:clrMapOvr bg1="lt1" tx1="dk1" bg2="lt2" tx2="dk2" accent1="accent1" accent2="accent2" accent3="accent3" accent4="accent4" accent5="accent5" accent6="accent6" hlink="hlink" folHlink="folHlink"/>
  <c:chart>
    <c:plotArea>
      <c:layout>
        <c:manualLayout>
          <c:layoutTarget val="inner"/>
          <c:xMode val="edge"/>
          <c:yMode val="edge"/>
          <c:x val="4.6355960448839023E-2"/>
          <c:y val="2.3914276141896444E-2"/>
          <c:w val="0.95272445573680253"/>
          <c:h val="0.92945228307965744"/>
        </c:manualLayout>
      </c:layout>
      <c:barChart>
        <c:barDir val="col"/>
        <c:grouping val="percentStacked"/>
        <c:ser>
          <c:idx val="0"/>
          <c:order val="0"/>
          <c:spPr>
            <a:gradFill flip="none" rotWithShape="1">
              <a:gsLst>
                <a:gs pos="0">
                  <a:srgbClr val="008000"/>
                </a:gs>
                <a:gs pos="100000">
                  <a:srgbClr val="008000"/>
                </a:gs>
                <a:gs pos="70000">
                  <a:srgbClr val="00B050"/>
                </a:gs>
                <a:gs pos="30000">
                  <a:srgbClr val="00B050"/>
                </a:gs>
              </a:gsLst>
              <a:lin ang="10800000" scaled="1"/>
              <a:tileRect/>
            </a:gradFill>
            <a:ln>
              <a:solidFill>
                <a:srgbClr val="000000"/>
              </a:solidFill>
            </a:ln>
          </c:spPr>
          <c:dLbls>
            <c:dLbl>
              <c:idx val="0"/>
              <c:delete val="1"/>
            </c:dLbl>
            <c:txPr>
              <a:bodyPr/>
              <a:lstStyle/>
              <a:p>
                <a:pPr>
                  <a:defRPr sz="1400" b="1">
                    <a:latin typeface="Arial" pitchFamily="34" charset="0"/>
                    <a:cs typeface="Arial" pitchFamily="34" charset="0"/>
                  </a:defRPr>
                </a:pPr>
                <a:endParaRPr lang="fr-FR"/>
              </a:p>
            </c:txPr>
            <c:showVal val="1"/>
          </c:dLbls>
          <c:cat>
            <c:strRef>
              <c:f>Foglio1!$A$1:$C$1</c:f>
              <c:strCache>
                <c:ptCount val="3"/>
                <c:pt idx="0">
                  <c:v> </c:v>
                </c:pt>
                <c:pt idx="1">
                  <c:v>Colonna2</c:v>
                </c:pt>
                <c:pt idx="2">
                  <c:v>Colonna1</c:v>
                </c:pt>
              </c:strCache>
            </c:strRef>
          </c:cat>
          <c:val>
            <c:numRef>
              <c:f>Foglio1!$A$2:$C$2</c:f>
              <c:numCache>
                <c:formatCode>0</c:formatCode>
                <c:ptCount val="3"/>
                <c:pt idx="1">
                  <c:v>36</c:v>
                </c:pt>
              </c:numCache>
            </c:numRef>
          </c:val>
        </c:ser>
        <c:ser>
          <c:idx val="1"/>
          <c:order val="1"/>
          <c:spPr>
            <a:gradFill>
              <a:gsLst>
                <a:gs pos="0">
                  <a:srgbClr val="00B050"/>
                </a:gs>
                <a:gs pos="70000">
                  <a:srgbClr val="92D050"/>
                </a:gs>
                <a:gs pos="100000">
                  <a:srgbClr val="00B050"/>
                </a:gs>
                <a:gs pos="30000">
                  <a:srgbClr val="92D050"/>
                </a:gs>
              </a:gsLst>
              <a:lin ang="10800000" scaled="1"/>
            </a:gradFill>
            <a:ln>
              <a:solidFill>
                <a:srgbClr val="000000"/>
              </a:solidFill>
            </a:ln>
          </c:spPr>
          <c:dLbls>
            <c:dLbl>
              <c:idx val="0"/>
              <c:delete val="1"/>
            </c:dLbl>
            <c:txPr>
              <a:bodyPr/>
              <a:lstStyle/>
              <a:p>
                <a:pPr>
                  <a:defRPr sz="1400" b="1">
                    <a:latin typeface="Arial" pitchFamily="34" charset="0"/>
                    <a:cs typeface="Arial" pitchFamily="34" charset="0"/>
                  </a:defRPr>
                </a:pPr>
                <a:endParaRPr lang="fr-FR"/>
              </a:p>
            </c:txPr>
            <c:showVal val="1"/>
          </c:dLbls>
          <c:cat>
            <c:strRef>
              <c:f>Foglio1!$A$1:$C$1</c:f>
              <c:strCache>
                <c:ptCount val="3"/>
                <c:pt idx="0">
                  <c:v> </c:v>
                </c:pt>
                <c:pt idx="1">
                  <c:v>Colonna2</c:v>
                </c:pt>
                <c:pt idx="2">
                  <c:v>Colonna1</c:v>
                </c:pt>
              </c:strCache>
            </c:strRef>
          </c:cat>
          <c:val>
            <c:numRef>
              <c:f>Foglio1!$A$3:$C$3</c:f>
              <c:numCache>
                <c:formatCode>0</c:formatCode>
                <c:ptCount val="3"/>
                <c:pt idx="1">
                  <c:v>60</c:v>
                </c:pt>
              </c:numCache>
            </c:numRef>
          </c:val>
        </c:ser>
        <c:ser>
          <c:idx val="2"/>
          <c:order val="2"/>
          <c:spPr>
            <a:gradFill>
              <a:gsLst>
                <a:gs pos="0">
                  <a:srgbClr val="FFFFFF">
                    <a:lumMod val="75000"/>
                  </a:srgbClr>
                </a:gs>
                <a:gs pos="70000">
                  <a:srgbClr val="FFFFFF">
                    <a:lumMod val="85000"/>
                  </a:srgbClr>
                </a:gs>
                <a:gs pos="100000">
                  <a:srgbClr val="FFFFFF">
                    <a:lumMod val="75000"/>
                  </a:srgbClr>
                </a:gs>
                <a:gs pos="30000">
                  <a:srgbClr val="FFFFFF">
                    <a:lumMod val="85000"/>
                  </a:srgbClr>
                </a:gs>
              </a:gsLst>
              <a:lin ang="10800000" scaled="1"/>
            </a:gradFill>
            <a:ln>
              <a:solidFill>
                <a:srgbClr val="000000"/>
              </a:solidFill>
            </a:ln>
          </c:spPr>
          <c:dLbls>
            <c:txPr>
              <a:bodyPr/>
              <a:lstStyle/>
              <a:p>
                <a:pPr>
                  <a:defRPr sz="1400" b="1">
                    <a:latin typeface="Arial" pitchFamily="34" charset="0"/>
                    <a:cs typeface="Arial" pitchFamily="34" charset="0"/>
                  </a:defRPr>
                </a:pPr>
                <a:endParaRPr lang="fr-FR"/>
              </a:p>
            </c:txPr>
            <c:showVal val="1"/>
          </c:dLbls>
          <c:cat>
            <c:strRef>
              <c:f>Foglio1!$A$1:$C$1</c:f>
              <c:strCache>
                <c:ptCount val="3"/>
                <c:pt idx="0">
                  <c:v> </c:v>
                </c:pt>
                <c:pt idx="1">
                  <c:v>Colonna2</c:v>
                </c:pt>
                <c:pt idx="2">
                  <c:v>Colonna1</c:v>
                </c:pt>
              </c:strCache>
            </c:strRef>
          </c:cat>
          <c:val>
            <c:numRef>
              <c:f>Foglio1!$A$4:$C$4</c:f>
              <c:numCache>
                <c:formatCode>0</c:formatCode>
                <c:ptCount val="3"/>
                <c:pt idx="1">
                  <c:v>3</c:v>
                </c:pt>
              </c:numCache>
            </c:numRef>
          </c:val>
        </c:ser>
        <c:ser>
          <c:idx val="3"/>
          <c:order val="3"/>
          <c:spPr>
            <a:gradFill>
              <a:gsLst>
                <a:gs pos="0">
                  <a:srgbClr val="FF6600"/>
                </a:gs>
                <a:gs pos="70000">
                  <a:srgbClr val="FF9933"/>
                </a:gs>
                <a:gs pos="100000">
                  <a:srgbClr val="FF6600"/>
                </a:gs>
                <a:gs pos="30000">
                  <a:srgbClr val="FF9933"/>
                </a:gs>
              </a:gsLst>
              <a:lin ang="10800000" scaled="1"/>
            </a:gradFill>
            <a:ln>
              <a:solidFill>
                <a:srgbClr val="000000"/>
              </a:solidFill>
            </a:ln>
          </c:spPr>
          <c:dLbls>
            <c:dLbl>
              <c:idx val="1"/>
              <c:layout>
                <c:manualLayout>
                  <c:x val="5.4267474554109421E-2"/>
                  <c:y val="0"/>
                </c:manualLayout>
              </c:layout>
              <c:showVal val="1"/>
            </c:dLbl>
            <c:txPr>
              <a:bodyPr/>
              <a:lstStyle/>
              <a:p>
                <a:pPr>
                  <a:defRPr sz="1400" b="1">
                    <a:latin typeface="Arial" pitchFamily="34" charset="0"/>
                    <a:cs typeface="Arial" pitchFamily="34" charset="0"/>
                  </a:defRPr>
                </a:pPr>
                <a:endParaRPr lang="fr-FR"/>
              </a:p>
            </c:txPr>
            <c:showVal val="1"/>
          </c:dLbls>
          <c:cat>
            <c:strRef>
              <c:f>Foglio1!$A$1:$C$1</c:f>
              <c:strCache>
                <c:ptCount val="3"/>
                <c:pt idx="0">
                  <c:v> </c:v>
                </c:pt>
                <c:pt idx="1">
                  <c:v>Colonna2</c:v>
                </c:pt>
                <c:pt idx="2">
                  <c:v>Colonna1</c:v>
                </c:pt>
              </c:strCache>
            </c:strRef>
          </c:cat>
          <c:val>
            <c:numRef>
              <c:f>Foglio1!$A$5:$C$5</c:f>
              <c:numCache>
                <c:formatCode>0</c:formatCode>
                <c:ptCount val="3"/>
                <c:pt idx="1">
                  <c:v>1</c:v>
                </c:pt>
              </c:numCache>
            </c:numRef>
          </c:val>
        </c:ser>
        <c:ser>
          <c:idx val="4"/>
          <c:order val="4"/>
          <c:cat>
            <c:strRef>
              <c:f>Foglio1!$A$1:$C$1</c:f>
              <c:strCache>
                <c:ptCount val="3"/>
                <c:pt idx="0">
                  <c:v> </c:v>
                </c:pt>
                <c:pt idx="1">
                  <c:v>Colonna2</c:v>
                </c:pt>
                <c:pt idx="2">
                  <c:v>Colonna1</c:v>
                </c:pt>
              </c:strCache>
            </c:strRef>
          </c:cat>
          <c:val>
            <c:numRef>
              <c:f>Foglio1!$A$6:$C$6</c:f>
              <c:numCache>
                <c:formatCode>General</c:formatCode>
                <c:ptCount val="3"/>
              </c:numCache>
            </c:numRef>
          </c:val>
        </c:ser>
        <c:dLbls/>
        <c:gapWidth val="30"/>
        <c:overlap val="100"/>
        <c:axId val="68535808"/>
        <c:axId val="68537344"/>
      </c:barChart>
      <c:catAx>
        <c:axId val="68535808"/>
        <c:scaling>
          <c:orientation val="minMax"/>
        </c:scaling>
        <c:delete val="1"/>
        <c:axPos val="t"/>
        <c:tickLblPos val="none"/>
        <c:crossAx val="68537344"/>
        <c:crosses val="autoZero"/>
        <c:auto val="1"/>
        <c:lblAlgn val="ctr"/>
        <c:lblOffset val="100"/>
      </c:catAx>
      <c:valAx>
        <c:axId val="68537344"/>
        <c:scaling>
          <c:orientation val="maxMin"/>
        </c:scaling>
        <c:delete val="1"/>
        <c:axPos val="l"/>
        <c:numFmt formatCode="0%" sourceLinked="1"/>
        <c:tickLblPos val="none"/>
        <c:crossAx val="68535808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fr-FR"/>
    </a:p>
  </c:txPr>
  <c:externalData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fr-BE"/>
  <c:clrMapOvr bg1="lt1" tx1="dk1" bg2="lt2" tx2="dk2" accent1="accent1" accent2="accent2" accent3="accent3" accent4="accent4" accent5="accent5" accent6="accent6" hlink="hlink" folHlink="folHlink"/>
  <c:chart>
    <c:plotArea>
      <c:layout>
        <c:manualLayout>
          <c:layoutTarget val="inner"/>
          <c:xMode val="edge"/>
          <c:yMode val="edge"/>
          <c:x val="4.6355960448839023E-2"/>
          <c:y val="1.2697466855362355E-2"/>
          <c:w val="0.95272445573680253"/>
          <c:h val="0.92945228307965744"/>
        </c:manualLayout>
      </c:layout>
      <c:barChart>
        <c:barDir val="col"/>
        <c:grouping val="percentStacked"/>
        <c:ser>
          <c:idx val="0"/>
          <c:order val="0"/>
          <c:spPr>
            <a:gradFill flip="none" rotWithShape="1">
              <a:gsLst>
                <a:gs pos="0">
                  <a:srgbClr val="008000"/>
                </a:gs>
                <a:gs pos="100000">
                  <a:srgbClr val="008000"/>
                </a:gs>
                <a:gs pos="70000">
                  <a:srgbClr val="00B050"/>
                </a:gs>
                <a:gs pos="30000">
                  <a:srgbClr val="00B050"/>
                </a:gs>
              </a:gsLst>
              <a:lin ang="10800000" scaled="1"/>
              <a:tileRect/>
            </a:gradFill>
            <a:ln>
              <a:solidFill>
                <a:srgbClr val="000000"/>
              </a:solidFill>
            </a:ln>
          </c:spPr>
          <c:dLbls>
            <c:dLbl>
              <c:idx val="0"/>
              <c:delete val="1"/>
            </c:dLbl>
            <c:txPr>
              <a:bodyPr/>
              <a:lstStyle/>
              <a:p>
                <a:pPr>
                  <a:defRPr sz="1400" b="1">
                    <a:latin typeface="Arial" pitchFamily="34" charset="0"/>
                    <a:cs typeface="Arial" pitchFamily="34" charset="0"/>
                  </a:defRPr>
                </a:pPr>
                <a:endParaRPr lang="fr-FR"/>
              </a:p>
            </c:txPr>
            <c:showVal val="1"/>
          </c:dLbls>
          <c:cat>
            <c:strRef>
              <c:f>Foglio1!$A$1:$C$1</c:f>
              <c:strCache>
                <c:ptCount val="3"/>
                <c:pt idx="0">
                  <c:v> </c:v>
                </c:pt>
                <c:pt idx="1">
                  <c:v>Colonna2</c:v>
                </c:pt>
                <c:pt idx="2">
                  <c:v>Colonna1</c:v>
                </c:pt>
              </c:strCache>
            </c:strRef>
          </c:cat>
          <c:val>
            <c:numRef>
              <c:f>Foglio1!$A$2:$C$2</c:f>
              <c:numCache>
                <c:formatCode>0</c:formatCode>
                <c:ptCount val="3"/>
                <c:pt idx="1">
                  <c:v>18.8</c:v>
                </c:pt>
              </c:numCache>
            </c:numRef>
          </c:val>
        </c:ser>
        <c:ser>
          <c:idx val="1"/>
          <c:order val="1"/>
          <c:spPr>
            <a:gradFill>
              <a:gsLst>
                <a:gs pos="0">
                  <a:srgbClr val="00B050"/>
                </a:gs>
                <a:gs pos="70000">
                  <a:srgbClr val="92D050"/>
                </a:gs>
                <a:gs pos="100000">
                  <a:srgbClr val="00B050"/>
                </a:gs>
                <a:gs pos="30000">
                  <a:srgbClr val="92D050"/>
                </a:gs>
              </a:gsLst>
              <a:lin ang="10800000" scaled="1"/>
            </a:gradFill>
            <a:ln>
              <a:solidFill>
                <a:srgbClr val="000000"/>
              </a:solidFill>
            </a:ln>
          </c:spPr>
          <c:dLbls>
            <c:dLbl>
              <c:idx val="0"/>
              <c:delete val="1"/>
            </c:dLbl>
            <c:txPr>
              <a:bodyPr/>
              <a:lstStyle/>
              <a:p>
                <a:pPr>
                  <a:defRPr sz="1400" b="1">
                    <a:latin typeface="Arial" pitchFamily="34" charset="0"/>
                    <a:cs typeface="Arial" pitchFamily="34" charset="0"/>
                  </a:defRPr>
                </a:pPr>
                <a:endParaRPr lang="fr-FR"/>
              </a:p>
            </c:txPr>
            <c:showVal val="1"/>
          </c:dLbls>
          <c:cat>
            <c:strRef>
              <c:f>Foglio1!$A$1:$C$1</c:f>
              <c:strCache>
                <c:ptCount val="3"/>
                <c:pt idx="0">
                  <c:v> </c:v>
                </c:pt>
                <c:pt idx="1">
                  <c:v>Colonna2</c:v>
                </c:pt>
                <c:pt idx="2">
                  <c:v>Colonna1</c:v>
                </c:pt>
              </c:strCache>
            </c:strRef>
          </c:cat>
          <c:val>
            <c:numRef>
              <c:f>Foglio1!$A$3:$C$3</c:f>
              <c:numCache>
                <c:formatCode>0</c:formatCode>
                <c:ptCount val="3"/>
                <c:pt idx="1">
                  <c:v>50.8</c:v>
                </c:pt>
              </c:numCache>
            </c:numRef>
          </c:val>
        </c:ser>
        <c:ser>
          <c:idx val="2"/>
          <c:order val="2"/>
          <c:spPr>
            <a:gradFill>
              <a:gsLst>
                <a:gs pos="0">
                  <a:srgbClr val="FFFFFF">
                    <a:lumMod val="75000"/>
                  </a:srgbClr>
                </a:gs>
                <a:gs pos="70000">
                  <a:srgbClr val="FFFFFF">
                    <a:lumMod val="85000"/>
                  </a:srgbClr>
                </a:gs>
                <a:gs pos="100000">
                  <a:srgbClr val="FFFFFF">
                    <a:lumMod val="75000"/>
                  </a:srgbClr>
                </a:gs>
                <a:gs pos="30000">
                  <a:srgbClr val="FFFFFF">
                    <a:lumMod val="85000"/>
                  </a:srgbClr>
                </a:gs>
              </a:gsLst>
              <a:lin ang="10800000" scaled="1"/>
            </a:gradFill>
            <a:ln>
              <a:solidFill>
                <a:srgbClr val="000000"/>
              </a:solidFill>
            </a:ln>
          </c:spPr>
          <c:dLbls>
            <c:txPr>
              <a:bodyPr/>
              <a:lstStyle/>
              <a:p>
                <a:pPr>
                  <a:defRPr sz="1400" b="1">
                    <a:latin typeface="Arial" pitchFamily="34" charset="0"/>
                    <a:cs typeface="Arial" pitchFamily="34" charset="0"/>
                  </a:defRPr>
                </a:pPr>
                <a:endParaRPr lang="fr-FR"/>
              </a:p>
            </c:txPr>
            <c:showVal val="1"/>
          </c:dLbls>
          <c:cat>
            <c:strRef>
              <c:f>Foglio1!$A$1:$C$1</c:f>
              <c:strCache>
                <c:ptCount val="3"/>
                <c:pt idx="0">
                  <c:v> </c:v>
                </c:pt>
                <c:pt idx="1">
                  <c:v>Colonna2</c:v>
                </c:pt>
                <c:pt idx="2">
                  <c:v>Colonna1</c:v>
                </c:pt>
              </c:strCache>
            </c:strRef>
          </c:cat>
          <c:val>
            <c:numRef>
              <c:f>Foglio1!$A$4:$C$4</c:f>
              <c:numCache>
                <c:formatCode>0</c:formatCode>
                <c:ptCount val="3"/>
                <c:pt idx="1">
                  <c:v>13.2</c:v>
                </c:pt>
              </c:numCache>
            </c:numRef>
          </c:val>
        </c:ser>
        <c:ser>
          <c:idx val="3"/>
          <c:order val="3"/>
          <c:spPr>
            <a:gradFill>
              <a:gsLst>
                <a:gs pos="0">
                  <a:srgbClr val="FF9933"/>
                </a:gs>
                <a:gs pos="70000">
                  <a:srgbClr val="FFC000"/>
                </a:gs>
                <a:gs pos="100000">
                  <a:srgbClr val="FF9933"/>
                </a:gs>
                <a:gs pos="30000">
                  <a:srgbClr val="FFC000"/>
                </a:gs>
              </a:gsLst>
              <a:lin ang="10800000" scaled="1"/>
            </a:gradFill>
            <a:ln>
              <a:solidFill>
                <a:srgbClr val="000000"/>
              </a:solidFill>
            </a:ln>
          </c:spPr>
          <c:dLbls>
            <c:txPr>
              <a:bodyPr/>
              <a:lstStyle/>
              <a:p>
                <a:pPr>
                  <a:defRPr sz="1400" b="1">
                    <a:latin typeface="Arial" pitchFamily="34" charset="0"/>
                    <a:cs typeface="Arial" pitchFamily="34" charset="0"/>
                  </a:defRPr>
                </a:pPr>
                <a:endParaRPr lang="fr-FR"/>
              </a:p>
            </c:txPr>
            <c:dLblPos val="ctr"/>
            <c:showVal val="1"/>
          </c:dLbls>
          <c:cat>
            <c:strRef>
              <c:f>Foglio1!$A$1:$C$1</c:f>
              <c:strCache>
                <c:ptCount val="3"/>
                <c:pt idx="0">
                  <c:v> </c:v>
                </c:pt>
                <c:pt idx="1">
                  <c:v>Colonna2</c:v>
                </c:pt>
                <c:pt idx="2">
                  <c:v>Colonna1</c:v>
                </c:pt>
              </c:strCache>
            </c:strRef>
          </c:cat>
          <c:val>
            <c:numRef>
              <c:f>Foglio1!$A$5:$C$5</c:f>
              <c:numCache>
                <c:formatCode>0</c:formatCode>
                <c:ptCount val="3"/>
                <c:pt idx="1">
                  <c:v>9</c:v>
                </c:pt>
              </c:numCache>
            </c:numRef>
          </c:val>
        </c:ser>
        <c:ser>
          <c:idx val="4"/>
          <c:order val="4"/>
          <c:spPr>
            <a:gradFill>
              <a:gsLst>
                <a:gs pos="0">
                  <a:srgbClr val="FF0000"/>
                </a:gs>
                <a:gs pos="70000">
                  <a:srgbClr val="FF6600"/>
                </a:gs>
                <a:gs pos="100000">
                  <a:srgbClr val="FF0000"/>
                </a:gs>
                <a:gs pos="30000">
                  <a:srgbClr val="FF6600"/>
                </a:gs>
              </a:gsLst>
              <a:lin ang="10800000" scaled="1"/>
            </a:gradFill>
            <a:ln>
              <a:solidFill>
                <a:srgbClr val="000000"/>
              </a:solidFill>
            </a:ln>
          </c:spPr>
          <c:dLbls>
            <c:txPr>
              <a:bodyPr/>
              <a:lstStyle/>
              <a:p>
                <a:pPr>
                  <a:defRPr sz="1400" b="1">
                    <a:latin typeface="Arial" pitchFamily="34" charset="0"/>
                    <a:cs typeface="Arial" pitchFamily="34" charset="0"/>
                  </a:defRPr>
                </a:pPr>
                <a:endParaRPr lang="fr-FR"/>
              </a:p>
            </c:txPr>
            <c:showVal val="1"/>
          </c:dLbls>
          <c:cat>
            <c:strRef>
              <c:f>Foglio1!$A$1:$C$1</c:f>
              <c:strCache>
                <c:ptCount val="3"/>
                <c:pt idx="0">
                  <c:v> </c:v>
                </c:pt>
                <c:pt idx="1">
                  <c:v>Colonna2</c:v>
                </c:pt>
                <c:pt idx="2">
                  <c:v>Colonna1</c:v>
                </c:pt>
              </c:strCache>
            </c:strRef>
          </c:cat>
          <c:val>
            <c:numRef>
              <c:f>Foglio1!$A$6:$C$6</c:f>
              <c:numCache>
                <c:formatCode>0</c:formatCode>
                <c:ptCount val="3"/>
                <c:pt idx="1">
                  <c:v>8</c:v>
                </c:pt>
              </c:numCache>
            </c:numRef>
          </c:val>
        </c:ser>
        <c:dLbls/>
        <c:gapWidth val="30"/>
        <c:overlap val="100"/>
        <c:axId val="82225408"/>
        <c:axId val="82243584"/>
      </c:barChart>
      <c:catAx>
        <c:axId val="82225408"/>
        <c:scaling>
          <c:orientation val="minMax"/>
        </c:scaling>
        <c:delete val="1"/>
        <c:axPos val="t"/>
        <c:tickLblPos val="none"/>
        <c:crossAx val="82243584"/>
        <c:crosses val="autoZero"/>
        <c:auto val="1"/>
        <c:lblAlgn val="ctr"/>
        <c:lblOffset val="100"/>
      </c:catAx>
      <c:valAx>
        <c:axId val="82243584"/>
        <c:scaling>
          <c:orientation val="maxMin"/>
        </c:scaling>
        <c:delete val="1"/>
        <c:axPos val="l"/>
        <c:numFmt formatCode="0%" sourceLinked="1"/>
        <c:tickLblPos val="none"/>
        <c:crossAx val="82225408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fr-FR"/>
    </a:p>
  </c:txPr>
  <c:externalData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fr-BE"/>
  <c:style val="18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5.2434113927281402E-2"/>
          <c:y val="3.2773346716945678E-2"/>
          <c:w val="0.76307570763742361"/>
          <c:h val="0.94306674624490172"/>
        </c:manualLayout>
      </c:layout>
      <c:barChart>
        <c:barDir val="bar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spPr>
            <a:gradFill>
              <a:gsLst>
                <a:gs pos="0">
                  <a:srgbClr val="FF6600"/>
                </a:gs>
                <a:gs pos="100000">
                  <a:srgbClr val="FF6600"/>
                </a:gs>
                <a:gs pos="70000">
                  <a:srgbClr val="FF9933"/>
                </a:gs>
                <a:gs pos="28000">
                  <a:srgbClr val="FF9933"/>
                </a:gs>
              </a:gsLst>
              <a:lin ang="5400000" scaled="0"/>
            </a:gradFill>
            <a:ln>
              <a:solidFill>
                <a:srgbClr val="000000"/>
              </a:solidFill>
            </a:ln>
            <a:effectLst/>
          </c:spPr>
          <c:dLbls>
            <c:numFmt formatCode="#,##0" sourceLinked="0"/>
            <c:txPr>
              <a:bodyPr/>
              <a:lstStyle/>
              <a:p>
                <a:pPr>
                  <a:defRPr sz="1400" b="1">
                    <a:latin typeface="Arial" pitchFamily="34" charset="0"/>
                    <a:ea typeface="Tahoma" pitchFamily="34" charset="0"/>
                    <a:cs typeface="Arial" pitchFamily="34" charset="0"/>
                  </a:defRPr>
                </a:pPr>
                <a:endParaRPr lang="fr-FR"/>
              </a:p>
            </c:txPr>
            <c:showVal val="1"/>
          </c:dLbls>
          <c:cat>
            <c:strRef>
              <c:f>Foglio1!$A$2:$A$11</c:f>
              <c:strCache>
                <c:ptCount val="9"/>
                <c:pt idx="0">
                  <c:v>&gt; ALMENO UNA RISPOSTA</c:v>
                </c:pt>
                <c:pt idx="2">
                  <c:v>   PERCHE' GUIDO FREQUENTEMENTE</c:v>
                </c:pt>
                <c:pt idx="3">
                  <c:v>   PER MOTIVI DI SALUTE</c:v>
                </c:pt>
                <c:pt idx="4">
                  <c:v>   PER I MIEI FAMILIARI/FIGLI/CONOSCENTI</c:v>
                </c:pt>
                <c:pt idx="5">
                  <c:v>   PER MOTIVI DI DIETA</c:v>
                </c:pt>
                <c:pt idx="6">
                  <c:v>   PER GLI EFFETTI COLLATERALI CON I FARMACI</c:v>
                </c:pt>
                <c:pt idx="7">
                  <c:v>   PER LA GRAVIDANZA</c:v>
                </c:pt>
                <c:pt idx="8">
                  <c:v>   ALTRO</c:v>
                </c:pt>
              </c:strCache>
            </c:strRef>
          </c:cat>
          <c:val>
            <c:numRef>
              <c:f>Foglio1!$B$2:$B$11</c:f>
              <c:numCache>
                <c:formatCode>General</c:formatCode>
                <c:ptCount val="10"/>
                <c:pt idx="0" formatCode="0">
                  <c:v>57.4</c:v>
                </c:pt>
                <c:pt idx="2">
                  <c:v>50.1</c:v>
                </c:pt>
                <c:pt idx="3">
                  <c:v>49.9</c:v>
                </c:pt>
                <c:pt idx="4">
                  <c:v>16.2</c:v>
                </c:pt>
                <c:pt idx="5">
                  <c:v>10.5</c:v>
                </c:pt>
                <c:pt idx="6">
                  <c:v>9.3000000000000007</c:v>
                </c:pt>
                <c:pt idx="7">
                  <c:v>8.4</c:v>
                </c:pt>
                <c:pt idx="8">
                  <c:v>7.2</c:v>
                </c:pt>
              </c:numCache>
            </c:numRef>
          </c:val>
        </c:ser>
        <c:dLbls/>
        <c:gapWidth val="16"/>
        <c:axId val="82378752"/>
        <c:axId val="82380288"/>
      </c:barChart>
      <c:catAx>
        <c:axId val="82378752"/>
        <c:scaling>
          <c:orientation val="maxMin"/>
        </c:scaling>
        <c:delete val="1"/>
        <c:axPos val="l"/>
        <c:numFmt formatCode="General" sourceLinked="1"/>
        <c:tickLblPos val="none"/>
        <c:crossAx val="82380288"/>
        <c:crosses val="autoZero"/>
        <c:auto val="1"/>
        <c:lblAlgn val="ctr"/>
        <c:lblOffset val="100"/>
      </c:catAx>
      <c:valAx>
        <c:axId val="82380288"/>
        <c:scaling>
          <c:orientation val="minMax"/>
          <c:max val="100"/>
          <c:min val="0"/>
        </c:scaling>
        <c:delete val="1"/>
        <c:axPos val="t"/>
        <c:numFmt formatCode="#,##0" sourceLinked="0"/>
        <c:tickLblPos val="none"/>
        <c:crossAx val="82378752"/>
        <c:crosses val="autoZero"/>
        <c:crossBetween val="between"/>
        <c:majorUnit val="10"/>
        <c:minorUnit val="5"/>
      </c:valAx>
      <c:spPr>
        <a:noFill/>
        <a:ln w="25400">
          <a:noFill/>
        </a:ln>
      </c:spPr>
    </c:plotArea>
    <c:plotVisOnly val="1"/>
    <c:dispBlanksAs val="gap"/>
  </c:chart>
  <c:txPr>
    <a:bodyPr/>
    <a:lstStyle/>
    <a:p>
      <a:pPr>
        <a:defRPr sz="1800"/>
      </a:pPr>
      <a:endParaRPr lang="fr-FR"/>
    </a:p>
  </c:txPr>
  <c:externalData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fr-BE"/>
  <c:clrMapOvr bg1="lt1" tx1="dk1" bg2="lt2" tx2="dk2" accent1="accent1" accent2="accent2" accent3="accent3" accent4="accent4" accent5="accent5" accent6="accent6" hlink="hlink" folHlink="folHlink"/>
  <c:chart>
    <c:plotArea>
      <c:layout>
        <c:manualLayout>
          <c:layoutTarget val="inner"/>
          <c:xMode val="edge"/>
          <c:yMode val="edge"/>
          <c:x val="4.6355960448839023E-2"/>
          <c:y val="1.2697466855362355E-2"/>
          <c:w val="0.95272445573680253"/>
          <c:h val="0.92945228307965744"/>
        </c:manualLayout>
      </c:layout>
      <c:barChart>
        <c:barDir val="col"/>
        <c:grouping val="percentStacked"/>
        <c:ser>
          <c:idx val="0"/>
          <c:order val="0"/>
          <c:spPr>
            <a:gradFill flip="none" rotWithShape="1">
              <a:gsLst>
                <a:gs pos="0">
                  <a:srgbClr val="008000"/>
                </a:gs>
                <a:gs pos="100000">
                  <a:srgbClr val="008000"/>
                </a:gs>
                <a:gs pos="70000">
                  <a:srgbClr val="00B050"/>
                </a:gs>
                <a:gs pos="30000">
                  <a:srgbClr val="00B050"/>
                </a:gs>
              </a:gsLst>
              <a:lin ang="10800000" scaled="1"/>
              <a:tileRect/>
            </a:gradFill>
            <a:ln>
              <a:solidFill>
                <a:srgbClr val="000000"/>
              </a:solidFill>
            </a:ln>
          </c:spPr>
          <c:dLbls>
            <c:dLbl>
              <c:idx val="0"/>
              <c:delete val="1"/>
            </c:dLbl>
            <c:txPr>
              <a:bodyPr/>
              <a:lstStyle/>
              <a:p>
                <a:pPr>
                  <a:defRPr sz="1400" b="1">
                    <a:latin typeface="Arial" pitchFamily="34" charset="0"/>
                    <a:cs typeface="Arial" pitchFamily="34" charset="0"/>
                  </a:defRPr>
                </a:pPr>
                <a:endParaRPr lang="fr-FR"/>
              </a:p>
            </c:txPr>
            <c:showVal val="1"/>
          </c:dLbls>
          <c:cat>
            <c:strRef>
              <c:f>Foglio1!$A$1:$C$1</c:f>
              <c:strCache>
                <c:ptCount val="3"/>
                <c:pt idx="0">
                  <c:v> </c:v>
                </c:pt>
                <c:pt idx="1">
                  <c:v>Colonna2</c:v>
                </c:pt>
                <c:pt idx="2">
                  <c:v>Colonna1</c:v>
                </c:pt>
              </c:strCache>
            </c:strRef>
          </c:cat>
          <c:val>
            <c:numRef>
              <c:f>Foglio1!$A$2:$C$2</c:f>
              <c:numCache>
                <c:formatCode>0</c:formatCode>
                <c:ptCount val="3"/>
                <c:pt idx="1">
                  <c:v>27.4</c:v>
                </c:pt>
              </c:numCache>
            </c:numRef>
          </c:val>
        </c:ser>
        <c:ser>
          <c:idx val="1"/>
          <c:order val="1"/>
          <c:spPr>
            <a:gradFill>
              <a:gsLst>
                <a:gs pos="0">
                  <a:srgbClr val="00B050"/>
                </a:gs>
                <a:gs pos="70000">
                  <a:srgbClr val="92D050"/>
                </a:gs>
                <a:gs pos="100000">
                  <a:srgbClr val="00B050"/>
                </a:gs>
                <a:gs pos="30000">
                  <a:srgbClr val="92D050"/>
                </a:gs>
              </a:gsLst>
              <a:lin ang="10800000" scaled="1"/>
            </a:gradFill>
            <a:ln>
              <a:solidFill>
                <a:srgbClr val="000000"/>
              </a:solidFill>
            </a:ln>
          </c:spPr>
          <c:dLbls>
            <c:dLbl>
              <c:idx val="0"/>
              <c:delete val="1"/>
            </c:dLbl>
            <c:txPr>
              <a:bodyPr/>
              <a:lstStyle/>
              <a:p>
                <a:pPr>
                  <a:defRPr sz="1400" b="1">
                    <a:latin typeface="Arial" pitchFamily="34" charset="0"/>
                    <a:cs typeface="Arial" pitchFamily="34" charset="0"/>
                  </a:defRPr>
                </a:pPr>
                <a:endParaRPr lang="fr-FR"/>
              </a:p>
            </c:txPr>
            <c:showVal val="1"/>
          </c:dLbls>
          <c:cat>
            <c:strRef>
              <c:f>Foglio1!$A$1:$C$1</c:f>
              <c:strCache>
                <c:ptCount val="3"/>
                <c:pt idx="0">
                  <c:v> </c:v>
                </c:pt>
                <c:pt idx="1">
                  <c:v>Colonna2</c:v>
                </c:pt>
                <c:pt idx="2">
                  <c:v>Colonna1</c:v>
                </c:pt>
              </c:strCache>
            </c:strRef>
          </c:cat>
          <c:val>
            <c:numRef>
              <c:f>Foglio1!$A$3:$C$3</c:f>
              <c:numCache>
                <c:formatCode>0</c:formatCode>
                <c:ptCount val="3"/>
                <c:pt idx="1">
                  <c:v>68</c:v>
                </c:pt>
              </c:numCache>
            </c:numRef>
          </c:val>
        </c:ser>
        <c:ser>
          <c:idx val="2"/>
          <c:order val="2"/>
          <c:spPr>
            <a:gradFill>
              <a:gsLst>
                <a:gs pos="0">
                  <a:srgbClr val="FFFFFF">
                    <a:lumMod val="75000"/>
                  </a:srgbClr>
                </a:gs>
                <a:gs pos="70000">
                  <a:srgbClr val="FFFFFF">
                    <a:lumMod val="85000"/>
                  </a:srgbClr>
                </a:gs>
                <a:gs pos="100000">
                  <a:srgbClr val="FFFFFF">
                    <a:lumMod val="75000"/>
                  </a:srgbClr>
                </a:gs>
                <a:gs pos="30000">
                  <a:srgbClr val="FFFFFF">
                    <a:lumMod val="85000"/>
                  </a:srgbClr>
                </a:gs>
              </a:gsLst>
              <a:lin ang="10800000" scaled="1"/>
            </a:gradFill>
            <a:ln>
              <a:solidFill>
                <a:srgbClr val="000000"/>
              </a:solidFill>
            </a:ln>
          </c:spPr>
          <c:dLbls>
            <c:txPr>
              <a:bodyPr/>
              <a:lstStyle/>
              <a:p>
                <a:pPr>
                  <a:defRPr sz="1400" b="1">
                    <a:latin typeface="Arial" pitchFamily="34" charset="0"/>
                    <a:cs typeface="Arial" pitchFamily="34" charset="0"/>
                  </a:defRPr>
                </a:pPr>
                <a:endParaRPr lang="fr-FR"/>
              </a:p>
            </c:txPr>
            <c:showVal val="1"/>
          </c:dLbls>
          <c:cat>
            <c:strRef>
              <c:f>Foglio1!$A$1:$C$1</c:f>
              <c:strCache>
                <c:ptCount val="3"/>
                <c:pt idx="0">
                  <c:v> </c:v>
                </c:pt>
                <c:pt idx="1">
                  <c:v>Colonna2</c:v>
                </c:pt>
                <c:pt idx="2">
                  <c:v>Colonna1</c:v>
                </c:pt>
              </c:strCache>
            </c:strRef>
          </c:cat>
          <c:val>
            <c:numRef>
              <c:f>Foglio1!$A$4:$C$4</c:f>
              <c:numCache>
                <c:formatCode>0</c:formatCode>
                <c:ptCount val="3"/>
                <c:pt idx="1">
                  <c:v>4.0999999999999996</c:v>
                </c:pt>
              </c:numCache>
            </c:numRef>
          </c:val>
        </c:ser>
        <c:ser>
          <c:idx val="3"/>
          <c:order val="3"/>
          <c:spPr>
            <a:gradFill>
              <a:gsLst>
                <a:gs pos="0">
                  <a:srgbClr val="FF9933"/>
                </a:gs>
                <a:gs pos="70000">
                  <a:srgbClr val="FFC000"/>
                </a:gs>
                <a:gs pos="100000">
                  <a:srgbClr val="FF9933"/>
                </a:gs>
                <a:gs pos="30000">
                  <a:srgbClr val="FFC000"/>
                </a:gs>
              </a:gsLst>
              <a:lin ang="10800000" scaled="1"/>
            </a:gradFill>
            <a:ln>
              <a:solidFill>
                <a:srgbClr val="000000"/>
              </a:solidFill>
            </a:ln>
          </c:spPr>
          <c:dLbls>
            <c:dLbl>
              <c:idx val="1"/>
              <c:layout>
                <c:manualLayout>
                  <c:x val="2.4420363549349216E-2"/>
                  <c:y val="-1.1216855076465988E-2"/>
                </c:manualLayout>
              </c:layout>
              <c:dLblPos val="ctr"/>
              <c:showVal val="1"/>
            </c:dLbl>
            <c:txPr>
              <a:bodyPr/>
              <a:lstStyle/>
              <a:p>
                <a:pPr>
                  <a:defRPr sz="1400" b="1">
                    <a:latin typeface="Arial" pitchFamily="34" charset="0"/>
                    <a:cs typeface="Arial" pitchFamily="34" charset="0"/>
                  </a:defRPr>
                </a:pPr>
                <a:endParaRPr lang="fr-FR"/>
              </a:p>
            </c:txPr>
            <c:dLblPos val="ctr"/>
            <c:showVal val="1"/>
          </c:dLbls>
          <c:cat>
            <c:strRef>
              <c:f>Foglio1!$A$1:$C$1</c:f>
              <c:strCache>
                <c:ptCount val="3"/>
                <c:pt idx="0">
                  <c:v> </c:v>
                </c:pt>
                <c:pt idx="1">
                  <c:v>Colonna2</c:v>
                </c:pt>
                <c:pt idx="2">
                  <c:v>Colonna1</c:v>
                </c:pt>
              </c:strCache>
            </c:strRef>
          </c:cat>
          <c:val>
            <c:numRef>
              <c:f>Foglio1!$A$5:$C$5</c:f>
              <c:numCache>
                <c:formatCode>0</c:formatCode>
                <c:ptCount val="3"/>
                <c:pt idx="1">
                  <c:v>0.5</c:v>
                </c:pt>
              </c:numCache>
            </c:numRef>
          </c:val>
        </c:ser>
        <c:ser>
          <c:idx val="4"/>
          <c:order val="4"/>
          <c:spPr>
            <a:gradFill>
              <a:gsLst>
                <a:gs pos="0">
                  <a:srgbClr val="FF0000"/>
                </a:gs>
                <a:gs pos="70000">
                  <a:srgbClr val="FF6600"/>
                </a:gs>
                <a:gs pos="100000">
                  <a:srgbClr val="FF0000"/>
                </a:gs>
                <a:gs pos="30000">
                  <a:srgbClr val="FF6600"/>
                </a:gs>
              </a:gsLst>
              <a:lin ang="10800000" scaled="1"/>
            </a:gradFill>
            <a:ln>
              <a:solidFill>
                <a:srgbClr val="000000"/>
              </a:solidFill>
            </a:ln>
          </c:spPr>
          <c:dLbls>
            <c:txPr>
              <a:bodyPr/>
              <a:lstStyle/>
              <a:p>
                <a:pPr>
                  <a:defRPr sz="1400" b="1">
                    <a:latin typeface="Arial" pitchFamily="34" charset="0"/>
                    <a:cs typeface="Arial" pitchFamily="34" charset="0"/>
                  </a:defRPr>
                </a:pPr>
                <a:endParaRPr lang="fr-FR"/>
              </a:p>
            </c:txPr>
            <c:showVal val="1"/>
          </c:dLbls>
          <c:cat>
            <c:strRef>
              <c:f>Foglio1!$A$1:$C$1</c:f>
              <c:strCache>
                <c:ptCount val="3"/>
                <c:pt idx="0">
                  <c:v> </c:v>
                </c:pt>
                <c:pt idx="1">
                  <c:v>Colonna2</c:v>
                </c:pt>
                <c:pt idx="2">
                  <c:v>Colonna1</c:v>
                </c:pt>
              </c:strCache>
            </c:strRef>
          </c:cat>
          <c:val>
            <c:numRef>
              <c:f>Foglio1!$A$6:$C$6</c:f>
              <c:numCache>
                <c:formatCode>General</c:formatCode>
                <c:ptCount val="3"/>
              </c:numCache>
            </c:numRef>
          </c:val>
        </c:ser>
        <c:dLbls/>
        <c:gapWidth val="30"/>
        <c:overlap val="100"/>
        <c:axId val="82709120"/>
        <c:axId val="82719104"/>
      </c:barChart>
      <c:catAx>
        <c:axId val="82709120"/>
        <c:scaling>
          <c:orientation val="minMax"/>
        </c:scaling>
        <c:delete val="1"/>
        <c:axPos val="t"/>
        <c:tickLblPos val="none"/>
        <c:crossAx val="82719104"/>
        <c:crosses val="autoZero"/>
        <c:auto val="1"/>
        <c:lblAlgn val="ctr"/>
        <c:lblOffset val="100"/>
      </c:catAx>
      <c:valAx>
        <c:axId val="82719104"/>
        <c:scaling>
          <c:orientation val="maxMin"/>
        </c:scaling>
        <c:delete val="1"/>
        <c:axPos val="l"/>
        <c:numFmt formatCode="0%" sourceLinked="1"/>
        <c:tickLblPos val="none"/>
        <c:crossAx val="82709120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fr-FR"/>
    </a:p>
  </c:txPr>
  <c:externalData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fr-BE"/>
  <c:style val="18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5.2434113927281402E-2"/>
          <c:y val="3.2773346716945678E-2"/>
          <c:w val="0.76307570763742361"/>
          <c:h val="0.94306674624490172"/>
        </c:manualLayout>
      </c:layout>
      <c:barChart>
        <c:barDir val="bar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spPr>
            <a:gradFill>
              <a:gsLst>
                <a:gs pos="0">
                  <a:srgbClr val="FF6600"/>
                </a:gs>
                <a:gs pos="100000">
                  <a:srgbClr val="FF6600"/>
                </a:gs>
                <a:gs pos="70000">
                  <a:srgbClr val="FF9933"/>
                </a:gs>
                <a:gs pos="28000">
                  <a:srgbClr val="FF9933"/>
                </a:gs>
              </a:gsLst>
              <a:lin ang="5400000" scaled="0"/>
            </a:gradFill>
            <a:ln>
              <a:solidFill>
                <a:srgbClr val="000000"/>
              </a:solidFill>
            </a:ln>
            <a:effectLst/>
          </c:spPr>
          <c:dLbls>
            <c:txPr>
              <a:bodyPr/>
              <a:lstStyle/>
              <a:p>
                <a:pPr>
                  <a:defRPr sz="1400" b="1">
                    <a:latin typeface="Arial" pitchFamily="34" charset="0"/>
                    <a:ea typeface="Tahoma" pitchFamily="34" charset="0"/>
                    <a:cs typeface="Arial" pitchFamily="34" charset="0"/>
                  </a:defRPr>
                </a:pPr>
                <a:endParaRPr lang="fr-FR"/>
              </a:p>
            </c:txPr>
            <c:showVal val="1"/>
          </c:dLbls>
          <c:cat>
            <c:strRef>
              <c:f>Foglio1!$A$2:$A$6</c:f>
              <c:strCache>
                <c:ptCount val="4"/>
                <c:pt idx="0">
                  <c:v>   COME CALCOLARE LA QUANTITA' DI ALCOOL CONSUMATO ABITUALMENTE</c:v>
                </c:pt>
                <c:pt idx="1">
                  <c:v>   LE QUANTITA' DI ALCOOL CONSENTITE PER UN CONSUMO GIORNALIERO</c:v>
                </c:pt>
                <c:pt idx="2">
                  <c:v>   I LIMITI E LE SANZIONI SULL'ALCOOL ALLA GUIDA</c:v>
                </c:pt>
                <c:pt idx="3">
                  <c:v>   LE SITUAZIONI IN CUI BERE ALCOOL E' SCONSIGLIATO</c:v>
                </c:pt>
              </c:strCache>
            </c:strRef>
          </c:cat>
          <c:val>
            <c:numRef>
              <c:f>Foglio1!$B$2:$B$6</c:f>
              <c:numCache>
                <c:formatCode>0</c:formatCode>
                <c:ptCount val="5"/>
                <c:pt idx="0">
                  <c:v>60.9</c:v>
                </c:pt>
                <c:pt idx="1">
                  <c:v>27.9</c:v>
                </c:pt>
                <c:pt idx="2">
                  <c:v>27.9</c:v>
                </c:pt>
                <c:pt idx="3">
                  <c:v>15.2</c:v>
                </c:pt>
              </c:numCache>
            </c:numRef>
          </c:val>
        </c:ser>
        <c:dLbls/>
        <c:gapWidth val="16"/>
        <c:axId val="90787840"/>
        <c:axId val="90789376"/>
      </c:barChart>
      <c:catAx>
        <c:axId val="90787840"/>
        <c:scaling>
          <c:orientation val="maxMin"/>
        </c:scaling>
        <c:delete val="1"/>
        <c:axPos val="l"/>
        <c:numFmt formatCode="General" sourceLinked="1"/>
        <c:tickLblPos val="none"/>
        <c:crossAx val="90789376"/>
        <c:crosses val="autoZero"/>
        <c:auto val="1"/>
        <c:lblAlgn val="ctr"/>
        <c:lblOffset val="100"/>
      </c:catAx>
      <c:valAx>
        <c:axId val="90789376"/>
        <c:scaling>
          <c:orientation val="minMax"/>
          <c:max val="100"/>
          <c:min val="0"/>
        </c:scaling>
        <c:delete val="1"/>
        <c:axPos val="t"/>
        <c:numFmt formatCode="#,##0" sourceLinked="0"/>
        <c:tickLblPos val="none"/>
        <c:crossAx val="90787840"/>
        <c:crosses val="autoZero"/>
        <c:crossBetween val="between"/>
        <c:majorUnit val="10"/>
        <c:minorUnit val="5"/>
      </c:valAx>
      <c:spPr>
        <a:noFill/>
        <a:ln w="25400">
          <a:noFill/>
        </a:ln>
      </c:spPr>
    </c:plotArea>
    <c:plotVisOnly val="1"/>
    <c:dispBlanksAs val="gap"/>
  </c:chart>
  <c:txPr>
    <a:bodyPr/>
    <a:lstStyle/>
    <a:p>
      <a:pPr>
        <a:defRPr sz="1800"/>
      </a:pPr>
      <a:endParaRPr lang="fr-FR"/>
    </a:p>
  </c:txPr>
  <c:externalData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fr-BE"/>
  <c:clrMapOvr bg1="lt1" tx1="dk1" bg2="lt2" tx2="dk2" accent1="accent1" accent2="accent2" accent3="accent3" accent4="accent4" accent5="accent5" accent6="accent6" hlink="hlink" folHlink="folHlink"/>
  <c:chart>
    <c:plotArea>
      <c:layout>
        <c:manualLayout>
          <c:layoutTarget val="inner"/>
          <c:xMode val="edge"/>
          <c:yMode val="edge"/>
          <c:x val="3.1718595703130403E-2"/>
          <c:y val="5.2195176811198254E-3"/>
          <c:w val="0.95272445573680253"/>
          <c:h val="0.92945228307965744"/>
        </c:manualLayout>
      </c:layout>
      <c:barChart>
        <c:barDir val="col"/>
        <c:grouping val="percentStacked"/>
        <c:ser>
          <c:idx val="0"/>
          <c:order val="0"/>
          <c:spPr>
            <a:gradFill flip="none" rotWithShape="1">
              <a:gsLst>
                <a:gs pos="0">
                  <a:srgbClr val="008000"/>
                </a:gs>
                <a:gs pos="100000">
                  <a:srgbClr val="008000"/>
                </a:gs>
                <a:gs pos="70000">
                  <a:srgbClr val="00B050"/>
                </a:gs>
                <a:gs pos="30000">
                  <a:srgbClr val="00B050"/>
                </a:gs>
              </a:gsLst>
              <a:lin ang="10800000" scaled="1"/>
              <a:tileRect/>
            </a:gradFill>
            <a:ln>
              <a:solidFill>
                <a:srgbClr val="000000"/>
              </a:solidFill>
            </a:ln>
          </c:spPr>
          <c:dLbls>
            <c:dLbl>
              <c:idx val="0"/>
              <c:delete val="1"/>
            </c:dLbl>
            <c:txPr>
              <a:bodyPr/>
              <a:lstStyle/>
              <a:p>
                <a:pPr>
                  <a:defRPr sz="1400" b="1">
                    <a:latin typeface="Arial" pitchFamily="34" charset="0"/>
                    <a:cs typeface="Arial" pitchFamily="34" charset="0"/>
                  </a:defRPr>
                </a:pPr>
                <a:endParaRPr lang="fr-FR"/>
              </a:p>
            </c:txPr>
            <c:showVal val="1"/>
          </c:dLbls>
          <c:cat>
            <c:strRef>
              <c:f>Foglio1!$A$1:$F$1</c:f>
              <c:strCache>
                <c:ptCount val="6"/>
                <c:pt idx="0">
                  <c:v> </c:v>
                </c:pt>
                <c:pt idx="1">
                  <c:v>Colonna2</c:v>
                </c:pt>
                <c:pt idx="2">
                  <c:v>Colonna1</c:v>
                </c:pt>
                <c:pt idx="3">
                  <c:v>Colonna12</c:v>
                </c:pt>
                <c:pt idx="4">
                  <c:v>Colonna13</c:v>
                </c:pt>
                <c:pt idx="5">
                  <c:v>Colonna14</c:v>
                </c:pt>
              </c:strCache>
            </c:strRef>
          </c:cat>
          <c:val>
            <c:numRef>
              <c:f>Foglio1!$A$2:$F$2</c:f>
              <c:numCache>
                <c:formatCode>0</c:formatCode>
                <c:ptCount val="6"/>
                <c:pt idx="1">
                  <c:v>41.1</c:v>
                </c:pt>
                <c:pt idx="2">
                  <c:v>37</c:v>
                </c:pt>
                <c:pt idx="3" formatCode="General">
                  <c:v>26</c:v>
                </c:pt>
                <c:pt idx="4" formatCode="General">
                  <c:v>15</c:v>
                </c:pt>
              </c:numCache>
            </c:numRef>
          </c:val>
        </c:ser>
        <c:ser>
          <c:idx val="1"/>
          <c:order val="1"/>
          <c:spPr>
            <a:gradFill>
              <a:gsLst>
                <a:gs pos="0">
                  <a:srgbClr val="00B050"/>
                </a:gs>
                <a:gs pos="70000">
                  <a:srgbClr val="92D050"/>
                </a:gs>
                <a:gs pos="100000">
                  <a:srgbClr val="00B050"/>
                </a:gs>
                <a:gs pos="30000">
                  <a:srgbClr val="92D050"/>
                </a:gs>
              </a:gsLst>
              <a:lin ang="10800000" scaled="1"/>
            </a:gradFill>
            <a:ln>
              <a:solidFill>
                <a:srgbClr val="000000"/>
              </a:solidFill>
            </a:ln>
          </c:spPr>
          <c:dLbls>
            <c:dLbl>
              <c:idx val="0"/>
              <c:delete val="1"/>
            </c:dLbl>
            <c:txPr>
              <a:bodyPr/>
              <a:lstStyle/>
              <a:p>
                <a:pPr>
                  <a:defRPr sz="1400" b="1">
                    <a:latin typeface="Arial" pitchFamily="34" charset="0"/>
                    <a:cs typeface="Arial" pitchFamily="34" charset="0"/>
                  </a:defRPr>
                </a:pPr>
                <a:endParaRPr lang="fr-FR"/>
              </a:p>
            </c:txPr>
            <c:showVal val="1"/>
          </c:dLbls>
          <c:cat>
            <c:strRef>
              <c:f>Foglio1!$A$1:$F$1</c:f>
              <c:strCache>
                <c:ptCount val="6"/>
                <c:pt idx="0">
                  <c:v> </c:v>
                </c:pt>
                <c:pt idx="1">
                  <c:v>Colonna2</c:v>
                </c:pt>
                <c:pt idx="2">
                  <c:v>Colonna1</c:v>
                </c:pt>
                <c:pt idx="3">
                  <c:v>Colonna12</c:v>
                </c:pt>
                <c:pt idx="4">
                  <c:v>Colonna13</c:v>
                </c:pt>
                <c:pt idx="5">
                  <c:v>Colonna14</c:v>
                </c:pt>
              </c:strCache>
            </c:strRef>
          </c:cat>
          <c:val>
            <c:numRef>
              <c:f>Foglio1!$A$3:$F$3</c:f>
              <c:numCache>
                <c:formatCode>0</c:formatCode>
                <c:ptCount val="6"/>
                <c:pt idx="1">
                  <c:v>54.3</c:v>
                </c:pt>
                <c:pt idx="2">
                  <c:v>54</c:v>
                </c:pt>
                <c:pt idx="3" formatCode="General">
                  <c:v>66</c:v>
                </c:pt>
                <c:pt idx="4" formatCode="General">
                  <c:v>45</c:v>
                </c:pt>
              </c:numCache>
            </c:numRef>
          </c:val>
        </c:ser>
        <c:ser>
          <c:idx val="2"/>
          <c:order val="2"/>
          <c:spPr>
            <a:gradFill>
              <a:gsLst>
                <a:gs pos="0">
                  <a:srgbClr val="FFFFFF">
                    <a:lumMod val="75000"/>
                  </a:srgbClr>
                </a:gs>
                <a:gs pos="70000">
                  <a:srgbClr val="FFFFFF">
                    <a:lumMod val="85000"/>
                  </a:srgbClr>
                </a:gs>
                <a:gs pos="100000">
                  <a:srgbClr val="FFFFFF">
                    <a:lumMod val="75000"/>
                  </a:srgbClr>
                </a:gs>
                <a:gs pos="30000">
                  <a:srgbClr val="FFFFFF">
                    <a:lumMod val="85000"/>
                  </a:srgbClr>
                </a:gs>
              </a:gsLst>
              <a:lin ang="10800000" scaled="1"/>
            </a:gradFill>
            <a:ln>
              <a:solidFill>
                <a:srgbClr val="000000"/>
              </a:solidFill>
            </a:ln>
          </c:spPr>
          <c:dLbls>
            <c:txPr>
              <a:bodyPr/>
              <a:lstStyle/>
              <a:p>
                <a:pPr>
                  <a:defRPr sz="1400" b="1">
                    <a:latin typeface="Arial" pitchFamily="34" charset="0"/>
                    <a:cs typeface="Arial" pitchFamily="34" charset="0"/>
                  </a:defRPr>
                </a:pPr>
                <a:endParaRPr lang="fr-FR"/>
              </a:p>
            </c:txPr>
            <c:showVal val="1"/>
          </c:dLbls>
          <c:cat>
            <c:strRef>
              <c:f>Foglio1!$A$1:$F$1</c:f>
              <c:strCache>
                <c:ptCount val="6"/>
                <c:pt idx="0">
                  <c:v> </c:v>
                </c:pt>
                <c:pt idx="1">
                  <c:v>Colonna2</c:v>
                </c:pt>
                <c:pt idx="2">
                  <c:v>Colonna1</c:v>
                </c:pt>
                <c:pt idx="3">
                  <c:v>Colonna12</c:v>
                </c:pt>
                <c:pt idx="4">
                  <c:v>Colonna13</c:v>
                </c:pt>
                <c:pt idx="5">
                  <c:v>Colonna14</c:v>
                </c:pt>
              </c:strCache>
            </c:strRef>
          </c:cat>
          <c:val>
            <c:numRef>
              <c:f>Foglio1!$A$4:$F$4</c:f>
              <c:numCache>
                <c:formatCode>0</c:formatCode>
                <c:ptCount val="6"/>
                <c:pt idx="1">
                  <c:v>4.0999999999999996</c:v>
                </c:pt>
                <c:pt idx="2">
                  <c:v>8</c:v>
                </c:pt>
                <c:pt idx="3" formatCode="General">
                  <c:v>8</c:v>
                </c:pt>
                <c:pt idx="4" formatCode="General">
                  <c:v>32</c:v>
                </c:pt>
              </c:numCache>
            </c:numRef>
          </c:val>
        </c:ser>
        <c:ser>
          <c:idx val="3"/>
          <c:order val="3"/>
          <c:spPr>
            <a:gradFill>
              <a:gsLst>
                <a:gs pos="0">
                  <a:srgbClr val="FF9933"/>
                </a:gs>
                <a:gs pos="70000">
                  <a:srgbClr val="FFC000"/>
                </a:gs>
                <a:gs pos="100000">
                  <a:srgbClr val="FF9933"/>
                </a:gs>
                <a:gs pos="30000">
                  <a:srgbClr val="FFC000"/>
                </a:gs>
              </a:gsLst>
              <a:lin ang="10800000" scaled="1"/>
            </a:gradFill>
            <a:ln>
              <a:solidFill>
                <a:srgbClr val="000000"/>
              </a:solidFill>
            </a:ln>
          </c:spPr>
          <c:dLbls>
            <c:dLbl>
              <c:idx val="1"/>
              <c:layout>
                <c:manualLayout>
                  <c:x val="2.4420363549349216E-2"/>
                  <c:y val="-1.1216855076465988E-2"/>
                </c:manualLayout>
              </c:layout>
              <c:dLblPos val="ctr"/>
              <c:showVal val="1"/>
            </c:dLbl>
            <c:dLbl>
              <c:idx val="2"/>
              <c:delete val="1"/>
            </c:dLbl>
            <c:txPr>
              <a:bodyPr/>
              <a:lstStyle/>
              <a:p>
                <a:pPr>
                  <a:defRPr sz="1400" b="1">
                    <a:latin typeface="Arial" pitchFamily="34" charset="0"/>
                    <a:cs typeface="Arial" pitchFamily="34" charset="0"/>
                  </a:defRPr>
                </a:pPr>
                <a:endParaRPr lang="fr-FR"/>
              </a:p>
            </c:txPr>
            <c:dLblPos val="ctr"/>
            <c:showVal val="1"/>
          </c:dLbls>
          <c:cat>
            <c:strRef>
              <c:f>Foglio1!$A$1:$F$1</c:f>
              <c:strCache>
                <c:ptCount val="6"/>
                <c:pt idx="0">
                  <c:v> </c:v>
                </c:pt>
                <c:pt idx="1">
                  <c:v>Colonna2</c:v>
                </c:pt>
                <c:pt idx="2">
                  <c:v>Colonna1</c:v>
                </c:pt>
                <c:pt idx="3">
                  <c:v>Colonna12</c:v>
                </c:pt>
                <c:pt idx="4">
                  <c:v>Colonna13</c:v>
                </c:pt>
                <c:pt idx="5">
                  <c:v>Colonna14</c:v>
                </c:pt>
              </c:strCache>
            </c:strRef>
          </c:cat>
          <c:val>
            <c:numRef>
              <c:f>Foglio1!$A$5:$F$5</c:f>
              <c:numCache>
                <c:formatCode>0</c:formatCode>
                <c:ptCount val="6"/>
                <c:pt idx="1">
                  <c:v>0.5</c:v>
                </c:pt>
                <c:pt idx="2">
                  <c:v>1</c:v>
                </c:pt>
                <c:pt idx="4" formatCode="General">
                  <c:v>6</c:v>
                </c:pt>
              </c:numCache>
            </c:numRef>
          </c:val>
        </c:ser>
        <c:ser>
          <c:idx val="4"/>
          <c:order val="4"/>
          <c:spPr>
            <a:gradFill>
              <a:gsLst>
                <a:gs pos="0">
                  <a:srgbClr val="FF0000"/>
                </a:gs>
                <a:gs pos="70000">
                  <a:srgbClr val="FF6600"/>
                </a:gs>
                <a:gs pos="100000">
                  <a:srgbClr val="FF0000"/>
                </a:gs>
                <a:gs pos="30000">
                  <a:srgbClr val="FF6600"/>
                </a:gs>
              </a:gsLst>
              <a:lin ang="10800000" scaled="1"/>
            </a:gradFill>
            <a:ln>
              <a:solidFill>
                <a:srgbClr val="000000"/>
              </a:solidFill>
            </a:ln>
          </c:spPr>
          <c:dLbls>
            <c:dLbl>
              <c:idx val="2"/>
              <c:layout>
                <c:manualLayout>
                  <c:x val="1.7564775295351019E-2"/>
                  <c:y val="1.4955806768621304E-2"/>
                </c:manualLayout>
              </c:layout>
              <c:showVal val="1"/>
            </c:dLbl>
            <c:dLbl>
              <c:idx val="4"/>
              <c:layout>
                <c:manualLayout>
                  <c:x val="1.3173581471513363E-2"/>
                  <c:y val="0"/>
                </c:manualLayout>
              </c:layout>
              <c:showVal val="1"/>
            </c:dLbl>
            <c:txPr>
              <a:bodyPr/>
              <a:lstStyle/>
              <a:p>
                <a:pPr>
                  <a:defRPr sz="1400" b="1">
                    <a:latin typeface="Arial" pitchFamily="34" charset="0"/>
                    <a:cs typeface="Arial" pitchFamily="34" charset="0"/>
                  </a:defRPr>
                </a:pPr>
                <a:endParaRPr lang="fr-FR"/>
              </a:p>
            </c:txPr>
            <c:showVal val="1"/>
          </c:dLbls>
          <c:cat>
            <c:strRef>
              <c:f>Foglio1!$A$1:$F$1</c:f>
              <c:strCache>
                <c:ptCount val="6"/>
                <c:pt idx="0">
                  <c:v> </c:v>
                </c:pt>
                <c:pt idx="1">
                  <c:v>Colonna2</c:v>
                </c:pt>
                <c:pt idx="2">
                  <c:v>Colonna1</c:v>
                </c:pt>
                <c:pt idx="3">
                  <c:v>Colonna12</c:v>
                </c:pt>
                <c:pt idx="4">
                  <c:v>Colonna13</c:v>
                </c:pt>
                <c:pt idx="5">
                  <c:v>Colonna14</c:v>
                </c:pt>
              </c:strCache>
            </c:strRef>
          </c:cat>
          <c:val>
            <c:numRef>
              <c:f>Foglio1!$A$6:$F$6</c:f>
              <c:numCache>
                <c:formatCode>General</c:formatCode>
                <c:ptCount val="6"/>
                <c:pt idx="2" formatCode="0">
                  <c:v>1</c:v>
                </c:pt>
                <c:pt idx="4">
                  <c:v>2</c:v>
                </c:pt>
              </c:numCache>
            </c:numRef>
          </c:val>
        </c:ser>
        <c:dLbls/>
        <c:gapWidth val="30"/>
        <c:overlap val="100"/>
        <c:axId val="90986752"/>
        <c:axId val="91074560"/>
      </c:barChart>
      <c:catAx>
        <c:axId val="90986752"/>
        <c:scaling>
          <c:orientation val="minMax"/>
        </c:scaling>
        <c:delete val="1"/>
        <c:axPos val="t"/>
        <c:tickLblPos val="none"/>
        <c:crossAx val="91074560"/>
        <c:crosses val="autoZero"/>
        <c:auto val="1"/>
        <c:lblAlgn val="ctr"/>
        <c:lblOffset val="100"/>
      </c:catAx>
      <c:valAx>
        <c:axId val="91074560"/>
        <c:scaling>
          <c:orientation val="maxMin"/>
        </c:scaling>
        <c:delete val="1"/>
        <c:axPos val="l"/>
        <c:numFmt formatCode="0%" sourceLinked="1"/>
        <c:tickLblPos val="none"/>
        <c:crossAx val="90986752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fr-FR"/>
    </a:p>
  </c:txPr>
  <c:externalData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fr-BE"/>
  <c:style val="18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5.2434113927281402E-2"/>
          <c:y val="3.2773346716945678E-2"/>
          <c:w val="0.76307570763742361"/>
          <c:h val="0.94306674624490172"/>
        </c:manualLayout>
      </c:layout>
      <c:barChart>
        <c:barDir val="bar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spPr>
            <a:gradFill>
              <a:gsLst>
                <a:gs pos="0">
                  <a:srgbClr val="FF9933"/>
                </a:gs>
                <a:gs pos="100000">
                  <a:srgbClr val="FF9933"/>
                </a:gs>
                <a:gs pos="70000">
                  <a:srgbClr val="FFC000"/>
                </a:gs>
                <a:gs pos="28000">
                  <a:srgbClr val="FFC000"/>
                </a:gs>
              </a:gsLst>
              <a:lin ang="5400000" scaled="0"/>
            </a:gradFill>
            <a:ln>
              <a:solidFill>
                <a:srgbClr val="000000"/>
              </a:solidFill>
            </a:ln>
            <a:effectLst/>
          </c:spPr>
          <c:dLbls>
            <c:txPr>
              <a:bodyPr/>
              <a:lstStyle/>
              <a:p>
                <a:pPr>
                  <a:defRPr sz="1400" b="1">
                    <a:latin typeface="Arial" pitchFamily="34" charset="0"/>
                    <a:ea typeface="Tahoma" pitchFamily="34" charset="0"/>
                    <a:cs typeface="Arial" pitchFamily="34" charset="0"/>
                  </a:defRPr>
                </a:pPr>
                <a:endParaRPr lang="fr-FR"/>
              </a:p>
            </c:txPr>
            <c:showVal val="1"/>
          </c:dLbls>
          <c:cat>
            <c:strRef>
              <c:f>Foglio1!$A$2:$A$6</c:f>
              <c:strCache>
                <c:ptCount val="4"/>
                <c:pt idx="0">
                  <c:v> E' UN'INIZIATIVA ORGANIZZATA IN MANIERA ORIGINALE, INNOVATIVA</c:v>
                </c:pt>
                <c:pt idx="1">
                  <c:v> LE INFORMAZIONI FORNITE SONO CHIARE E COMPRENSIBILI</c:v>
                </c:pt>
                <c:pt idx="2">
                  <c:v> E' UN'INIZIATIVA UTILE, CHE FA PENSARE SERIAMENTE AL TEMA DELL'ALCOOL E DEI SUOI EFFETTI</c:v>
                </c:pt>
                <c:pt idx="3">
                  <c:v> AFFRONTA TEMI/ASPETTI DEL CONSUMO DI ALCOOL POCO TRATTATI</c:v>
                </c:pt>
              </c:strCache>
            </c:strRef>
          </c:cat>
          <c:val>
            <c:numRef>
              <c:f>Foglio1!$B$2:$B$6</c:f>
              <c:numCache>
                <c:formatCode>0</c:formatCode>
                <c:ptCount val="5"/>
                <c:pt idx="0">
                  <c:v>90.4</c:v>
                </c:pt>
                <c:pt idx="1">
                  <c:v>93.4</c:v>
                </c:pt>
                <c:pt idx="2">
                  <c:v>97</c:v>
                </c:pt>
                <c:pt idx="3">
                  <c:v>91.9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Colonna2</c:v>
                </c:pt>
              </c:strCache>
            </c:strRef>
          </c:tx>
          <c:spPr>
            <a:gradFill>
              <a:gsLst>
                <a:gs pos="0">
                  <a:srgbClr val="FF6600"/>
                </a:gs>
                <a:gs pos="100000">
                  <a:srgbClr val="FF6600"/>
                </a:gs>
                <a:gs pos="70000">
                  <a:srgbClr val="FF9933"/>
                </a:gs>
                <a:gs pos="28000">
                  <a:srgbClr val="FF9933"/>
                </a:gs>
              </a:gsLst>
              <a:lin ang="5400000" scaled="0"/>
            </a:gradFill>
            <a:ln>
              <a:solidFill>
                <a:srgbClr val="000000"/>
              </a:solidFill>
            </a:ln>
            <a:effectLst/>
          </c:spPr>
          <c:dLbls>
            <c:numFmt formatCode="#,##0" sourceLinked="0"/>
            <c:txPr>
              <a:bodyPr/>
              <a:lstStyle/>
              <a:p>
                <a:pPr>
                  <a:defRPr sz="1400" b="1">
                    <a:latin typeface="Arial" pitchFamily="34" charset="0"/>
                    <a:cs typeface="Arial" pitchFamily="34" charset="0"/>
                  </a:defRPr>
                </a:pPr>
                <a:endParaRPr lang="fr-FR"/>
              </a:p>
            </c:txPr>
            <c:showVal val="1"/>
          </c:dLbls>
          <c:cat>
            <c:strRef>
              <c:f>Foglio1!$A$2:$A$6</c:f>
              <c:strCache>
                <c:ptCount val="4"/>
                <c:pt idx="0">
                  <c:v> E' UN'INIZIATIVA ORGANIZZATA IN MANIERA ORIGINALE, INNOVATIVA</c:v>
                </c:pt>
                <c:pt idx="1">
                  <c:v> LE INFORMAZIONI FORNITE SONO CHIARE E COMPRENSIBILI</c:v>
                </c:pt>
                <c:pt idx="2">
                  <c:v> E' UN'INIZIATIVA UTILE, CHE FA PENSARE SERIAMENTE AL TEMA DELL'ALCOOL E DEI SUOI EFFETTI</c:v>
                </c:pt>
                <c:pt idx="3">
                  <c:v> AFFRONTA TEMI/ASPETTI DEL CONSUMO DI ALCOOL POCO TRATTATI</c:v>
                </c:pt>
              </c:strCache>
            </c:strRef>
          </c:cat>
          <c:val>
            <c:numRef>
              <c:f>Foglio1!$C$2:$C$6</c:f>
              <c:numCache>
                <c:formatCode>General</c:formatCode>
                <c:ptCount val="5"/>
                <c:pt idx="0">
                  <c:v>43.1</c:v>
                </c:pt>
                <c:pt idx="1">
                  <c:v>42.1</c:v>
                </c:pt>
                <c:pt idx="2">
                  <c:v>32</c:v>
                </c:pt>
                <c:pt idx="3">
                  <c:v>28.9</c:v>
                </c:pt>
              </c:numCache>
            </c:numRef>
          </c:val>
        </c:ser>
        <c:dLbls/>
        <c:gapWidth val="16"/>
        <c:overlap val="100"/>
        <c:axId val="68056192"/>
        <c:axId val="68057728"/>
      </c:barChart>
      <c:catAx>
        <c:axId val="68056192"/>
        <c:scaling>
          <c:orientation val="maxMin"/>
        </c:scaling>
        <c:delete val="1"/>
        <c:axPos val="l"/>
        <c:numFmt formatCode="General" sourceLinked="1"/>
        <c:tickLblPos val="none"/>
        <c:crossAx val="68057728"/>
        <c:crosses val="autoZero"/>
        <c:auto val="1"/>
        <c:lblAlgn val="ctr"/>
        <c:lblOffset val="100"/>
      </c:catAx>
      <c:valAx>
        <c:axId val="68057728"/>
        <c:scaling>
          <c:orientation val="minMax"/>
          <c:max val="100"/>
          <c:min val="0"/>
        </c:scaling>
        <c:delete val="1"/>
        <c:axPos val="t"/>
        <c:numFmt formatCode="#,##0" sourceLinked="0"/>
        <c:tickLblPos val="none"/>
        <c:crossAx val="68056192"/>
        <c:crosses val="autoZero"/>
        <c:crossBetween val="between"/>
        <c:majorUnit val="10"/>
        <c:minorUnit val="5"/>
      </c:valAx>
      <c:spPr>
        <a:noFill/>
        <a:ln w="25400">
          <a:noFill/>
        </a:ln>
      </c:spPr>
    </c:plotArea>
    <c:plotVisOnly val="1"/>
    <c:dispBlanksAs val="gap"/>
  </c:chart>
  <c:txPr>
    <a:bodyPr/>
    <a:lstStyle/>
    <a:p>
      <a:pPr>
        <a:defRPr sz="1800"/>
      </a:pPr>
      <a:endParaRPr lang="fr-FR"/>
    </a:p>
  </c:txPr>
  <c:externalData r:id="rId2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7ECD81-B6C8-4838-BBCD-D86145F4CF33}" type="datetimeFigureOut">
              <a:rPr lang="it-IT" smtClean="0"/>
              <a:pPr/>
              <a:t>07/01/2015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207C3A-CFD6-4786-8843-4D4F12FFBF44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4775165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Rot="1" noChangeAspect="1" noTextEdit="1"/>
          </p:cNvSpPr>
          <p:nvPr>
            <p:ph type="sldImg"/>
          </p:nvPr>
        </p:nvSpPr>
        <p:spPr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Rectangle 3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spect="1" noTextEdit="1"/>
          </p:cNvSpPr>
          <p:nvPr>
            <p:ph type="sldImg"/>
          </p:nvPr>
        </p:nvSpPr>
        <p:spPr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Rectangle 3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it-IT" dirty="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spect="1" noTextEdit="1"/>
          </p:cNvSpPr>
          <p:nvPr>
            <p:ph type="sldImg"/>
          </p:nvPr>
        </p:nvSpPr>
        <p:spPr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Rectangle 3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it-IT" dirty="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spect="1" noTextEdit="1"/>
          </p:cNvSpPr>
          <p:nvPr>
            <p:ph type="sldImg"/>
          </p:nvPr>
        </p:nvSpPr>
        <p:spPr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Rectangle 3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it-IT" dirty="0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spect="1" noTextEdit="1"/>
          </p:cNvSpPr>
          <p:nvPr>
            <p:ph type="sldImg"/>
          </p:nvPr>
        </p:nvSpPr>
        <p:spPr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Rectangle 3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it-IT" dirty="0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spect="1" noTextEdit="1"/>
          </p:cNvSpPr>
          <p:nvPr>
            <p:ph type="sldImg"/>
          </p:nvPr>
        </p:nvSpPr>
        <p:spPr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Rectangle 3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it-IT" dirty="0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spect="1" noTextEdit="1"/>
          </p:cNvSpPr>
          <p:nvPr>
            <p:ph type="sldImg"/>
          </p:nvPr>
        </p:nvSpPr>
        <p:spPr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Rectangle 3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it-IT" dirty="0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spect="1" noTextEdit="1"/>
          </p:cNvSpPr>
          <p:nvPr>
            <p:ph type="sldImg"/>
          </p:nvPr>
        </p:nvSpPr>
        <p:spPr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Rectangle 3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it-IT" dirty="0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spect="1" noTextEdit="1"/>
          </p:cNvSpPr>
          <p:nvPr>
            <p:ph type="sldImg"/>
          </p:nvPr>
        </p:nvSpPr>
        <p:spPr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Rectangle 3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it-IT" dirty="0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spect="1" noTextEdit="1"/>
          </p:cNvSpPr>
          <p:nvPr>
            <p:ph type="sldImg"/>
          </p:nvPr>
        </p:nvSpPr>
        <p:spPr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Rectangle 3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it-IT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spect="1" noTextEdit="1"/>
          </p:cNvSpPr>
          <p:nvPr>
            <p:ph type="sldImg"/>
          </p:nvPr>
        </p:nvSpPr>
        <p:spPr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Rectangle 3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spect="1" noTextEdit="1"/>
          </p:cNvSpPr>
          <p:nvPr>
            <p:ph type="sldImg"/>
          </p:nvPr>
        </p:nvSpPr>
        <p:spPr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Rectangle 3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spect="1" noTextEdit="1"/>
          </p:cNvSpPr>
          <p:nvPr>
            <p:ph type="sldImg"/>
          </p:nvPr>
        </p:nvSpPr>
        <p:spPr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Rectangle 3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spect="1" noTextEdit="1"/>
          </p:cNvSpPr>
          <p:nvPr>
            <p:ph type="sldImg"/>
          </p:nvPr>
        </p:nvSpPr>
        <p:spPr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Rectangle 3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spect="1" noTextEdit="1"/>
          </p:cNvSpPr>
          <p:nvPr>
            <p:ph type="sldImg"/>
          </p:nvPr>
        </p:nvSpPr>
        <p:spPr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Rectangle 3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spect="1" noTextEdit="1"/>
          </p:cNvSpPr>
          <p:nvPr>
            <p:ph type="sldImg"/>
          </p:nvPr>
        </p:nvSpPr>
        <p:spPr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Rectangle 3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spect="1" noTextEdit="1"/>
          </p:cNvSpPr>
          <p:nvPr>
            <p:ph type="sldImg"/>
          </p:nvPr>
        </p:nvSpPr>
        <p:spPr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Rectangle 3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spect="1" noTextEdit="1"/>
          </p:cNvSpPr>
          <p:nvPr>
            <p:ph type="sldImg"/>
          </p:nvPr>
        </p:nvSpPr>
        <p:spPr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Rectangle 3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it-IT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5" Type="http://schemas.openxmlformats.org/officeDocument/2006/relationships/image" Target="../media/image1.jpeg"/><Relationship Id="rId4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VCT_Marker_ID_4" hidden="1"/>
          <p:cNvSpPr/>
          <p:nvPr>
            <p:custDataLst>
              <p:tags r:id="rId1"/>
            </p:custDataLst>
          </p:nvPr>
        </p:nvSpPr>
        <p:spPr bwMode="gray">
          <a:xfrm>
            <a:off x="1270000" y="127000"/>
            <a:ext cx="127000" cy="127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charset="0"/>
              <a:buNone/>
              <a:defRPr/>
            </a:pPr>
            <a:endParaRPr lang="en-US" sz="1600">
              <a:solidFill>
                <a:srgbClr val="000000"/>
              </a:solidFill>
              <a:latin typeface="Arial" charset="0"/>
            </a:endParaRPr>
          </a:p>
        </p:txBody>
      </p:sp>
      <p:grpSp>
        <p:nvGrpSpPr>
          <p:cNvPr id="6" name="Gruppieren 11"/>
          <p:cNvGrpSpPr>
            <a:grpSpLocks/>
          </p:cNvGrpSpPr>
          <p:nvPr/>
        </p:nvGrpSpPr>
        <p:grpSpPr bwMode="auto">
          <a:xfrm>
            <a:off x="323850" y="-315913"/>
            <a:ext cx="8496300" cy="215900"/>
            <a:chOff x="323850" y="-531550"/>
            <a:chExt cx="8496740" cy="432060"/>
          </a:xfrm>
        </p:grpSpPr>
        <p:cxnSp>
          <p:nvCxnSpPr>
            <p:cNvPr id="7" name="Gerade Verbindung 22"/>
            <p:cNvCxnSpPr/>
            <p:nvPr userDrawn="1"/>
          </p:nvCxnSpPr>
          <p:spPr bwMode="gray">
            <a:xfrm rot="5400000">
              <a:off x="107820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Gerade Verbindung 23"/>
            <p:cNvCxnSpPr/>
            <p:nvPr userDrawn="1"/>
          </p:nvCxnSpPr>
          <p:spPr bwMode="gray">
            <a:xfrm rot="5400000">
              <a:off x="1403287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Gerade Verbindung 24"/>
            <p:cNvCxnSpPr/>
            <p:nvPr userDrawn="1"/>
          </p:nvCxnSpPr>
          <p:spPr bwMode="gray">
            <a:xfrm rot="5400000">
              <a:off x="1547758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Gerade Verbindung 26"/>
            <p:cNvCxnSpPr/>
            <p:nvPr userDrawn="1"/>
          </p:nvCxnSpPr>
          <p:spPr bwMode="gray">
            <a:xfrm rot="5400000">
              <a:off x="2843225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Gerade Verbindung 27"/>
            <p:cNvCxnSpPr/>
            <p:nvPr userDrawn="1"/>
          </p:nvCxnSpPr>
          <p:spPr bwMode="gray">
            <a:xfrm rot="5400000">
              <a:off x="2987694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Gerade Verbindung 28"/>
            <p:cNvCxnSpPr/>
            <p:nvPr userDrawn="1"/>
          </p:nvCxnSpPr>
          <p:spPr bwMode="gray">
            <a:xfrm rot="5400000">
              <a:off x="4284749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Gerade Verbindung 29"/>
            <p:cNvCxnSpPr/>
            <p:nvPr userDrawn="1"/>
          </p:nvCxnSpPr>
          <p:spPr bwMode="gray">
            <a:xfrm rot="5400000">
              <a:off x="4427632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30"/>
            <p:cNvCxnSpPr/>
            <p:nvPr userDrawn="1"/>
          </p:nvCxnSpPr>
          <p:spPr bwMode="gray">
            <a:xfrm rot="5400000">
              <a:off x="5724686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31"/>
            <p:cNvCxnSpPr/>
            <p:nvPr userDrawn="1"/>
          </p:nvCxnSpPr>
          <p:spPr bwMode="gray">
            <a:xfrm rot="5400000">
              <a:off x="5867568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Gerade Verbindung 32"/>
            <p:cNvCxnSpPr/>
            <p:nvPr userDrawn="1"/>
          </p:nvCxnSpPr>
          <p:spPr bwMode="gray">
            <a:xfrm rot="5400000">
              <a:off x="7164623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Gerade Verbindung 33"/>
            <p:cNvCxnSpPr/>
            <p:nvPr userDrawn="1"/>
          </p:nvCxnSpPr>
          <p:spPr bwMode="gray">
            <a:xfrm rot="5400000">
              <a:off x="7309093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 Verbindung 34"/>
            <p:cNvCxnSpPr/>
            <p:nvPr userDrawn="1"/>
          </p:nvCxnSpPr>
          <p:spPr bwMode="gray">
            <a:xfrm rot="5400000">
              <a:off x="8604560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uppieren 37"/>
          <p:cNvGrpSpPr>
            <a:grpSpLocks/>
          </p:cNvGrpSpPr>
          <p:nvPr/>
        </p:nvGrpSpPr>
        <p:grpSpPr bwMode="auto">
          <a:xfrm>
            <a:off x="323850" y="6958013"/>
            <a:ext cx="8496300" cy="215900"/>
            <a:chOff x="323850" y="-531550"/>
            <a:chExt cx="8496740" cy="432060"/>
          </a:xfrm>
        </p:grpSpPr>
        <p:cxnSp>
          <p:nvCxnSpPr>
            <p:cNvPr id="20" name="Gerade Verbindung 38"/>
            <p:cNvCxnSpPr/>
            <p:nvPr userDrawn="1"/>
          </p:nvCxnSpPr>
          <p:spPr bwMode="gray">
            <a:xfrm rot="5400000">
              <a:off x="107820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39"/>
            <p:cNvCxnSpPr/>
            <p:nvPr userDrawn="1"/>
          </p:nvCxnSpPr>
          <p:spPr bwMode="gray">
            <a:xfrm rot="5400000">
              <a:off x="1403287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Gerade Verbindung 40"/>
            <p:cNvCxnSpPr/>
            <p:nvPr userDrawn="1"/>
          </p:nvCxnSpPr>
          <p:spPr bwMode="gray">
            <a:xfrm rot="5400000">
              <a:off x="1547758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Gerade Verbindung 41"/>
            <p:cNvCxnSpPr/>
            <p:nvPr userDrawn="1"/>
          </p:nvCxnSpPr>
          <p:spPr bwMode="gray">
            <a:xfrm rot="5400000">
              <a:off x="2843225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 Verbindung 42"/>
            <p:cNvCxnSpPr/>
            <p:nvPr userDrawn="1"/>
          </p:nvCxnSpPr>
          <p:spPr bwMode="gray">
            <a:xfrm rot="5400000">
              <a:off x="2987694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Gerade Verbindung 43"/>
            <p:cNvCxnSpPr/>
            <p:nvPr userDrawn="1"/>
          </p:nvCxnSpPr>
          <p:spPr bwMode="gray">
            <a:xfrm rot="5400000">
              <a:off x="4284749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Gerade Verbindung 44"/>
            <p:cNvCxnSpPr/>
            <p:nvPr userDrawn="1"/>
          </p:nvCxnSpPr>
          <p:spPr bwMode="gray">
            <a:xfrm rot="5400000">
              <a:off x="4427632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Gerade Verbindung 45"/>
            <p:cNvCxnSpPr/>
            <p:nvPr userDrawn="1"/>
          </p:nvCxnSpPr>
          <p:spPr bwMode="gray">
            <a:xfrm rot="5400000">
              <a:off x="5724686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Gerade Verbindung 46"/>
            <p:cNvCxnSpPr/>
            <p:nvPr userDrawn="1"/>
          </p:nvCxnSpPr>
          <p:spPr bwMode="gray">
            <a:xfrm rot="5400000">
              <a:off x="5867568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 Verbindung 47"/>
            <p:cNvCxnSpPr/>
            <p:nvPr userDrawn="1"/>
          </p:nvCxnSpPr>
          <p:spPr bwMode="gray">
            <a:xfrm rot="5400000">
              <a:off x="7164623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 Verbindung 48"/>
            <p:cNvCxnSpPr/>
            <p:nvPr userDrawn="1"/>
          </p:nvCxnSpPr>
          <p:spPr bwMode="gray">
            <a:xfrm rot="5400000">
              <a:off x="7309093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 Verbindung 49"/>
            <p:cNvCxnSpPr/>
            <p:nvPr userDrawn="1"/>
          </p:nvCxnSpPr>
          <p:spPr bwMode="gray">
            <a:xfrm rot="5400000">
              <a:off x="8604560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uppieren 57"/>
          <p:cNvGrpSpPr>
            <a:grpSpLocks/>
          </p:cNvGrpSpPr>
          <p:nvPr/>
        </p:nvGrpSpPr>
        <p:grpSpPr bwMode="auto">
          <a:xfrm>
            <a:off x="9251950" y="908050"/>
            <a:ext cx="217488" cy="5689600"/>
            <a:chOff x="-540710" y="908650"/>
            <a:chExt cx="432060" cy="5688790"/>
          </a:xfrm>
        </p:grpSpPr>
        <p:cxnSp>
          <p:nvCxnSpPr>
            <p:cNvPr id="33" name="Gerade Verbindung 58"/>
            <p:cNvCxnSpPr/>
            <p:nvPr userDrawn="1"/>
          </p:nvCxnSpPr>
          <p:spPr bwMode="gray">
            <a:xfrm>
              <a:off x="-540710" y="1124519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Gerade Verbindung 59"/>
            <p:cNvCxnSpPr/>
            <p:nvPr userDrawn="1"/>
          </p:nvCxnSpPr>
          <p:spPr bwMode="gray">
            <a:xfrm>
              <a:off x="-540710" y="90865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Gerade Verbindung 61"/>
            <p:cNvCxnSpPr/>
            <p:nvPr userDrawn="1"/>
          </p:nvCxnSpPr>
          <p:spPr bwMode="gray">
            <a:xfrm>
              <a:off x="-540710" y="659744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Gerade Verbindung 62"/>
            <p:cNvCxnSpPr/>
            <p:nvPr userDrawn="1"/>
          </p:nvCxnSpPr>
          <p:spPr bwMode="gray">
            <a:xfrm>
              <a:off x="-540710" y="6452999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Gerade Verbindung 79"/>
            <p:cNvCxnSpPr/>
            <p:nvPr userDrawn="1"/>
          </p:nvCxnSpPr>
          <p:spPr bwMode="gray">
            <a:xfrm>
              <a:off x="-540710" y="5445079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Gerade Verbindung 80"/>
            <p:cNvCxnSpPr/>
            <p:nvPr userDrawn="1"/>
          </p:nvCxnSpPr>
          <p:spPr bwMode="gray">
            <a:xfrm>
              <a:off x="-540710" y="5300638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Gerade Verbindung 81"/>
            <p:cNvCxnSpPr/>
            <p:nvPr userDrawn="1"/>
          </p:nvCxnSpPr>
          <p:spPr bwMode="gray">
            <a:xfrm>
              <a:off x="-540710" y="4365733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Gerade Verbindung 82"/>
            <p:cNvCxnSpPr/>
            <p:nvPr userDrawn="1"/>
          </p:nvCxnSpPr>
          <p:spPr bwMode="gray">
            <a:xfrm>
              <a:off x="-540710" y="4221291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Gerade Verbindung 83"/>
            <p:cNvCxnSpPr/>
            <p:nvPr userDrawn="1"/>
          </p:nvCxnSpPr>
          <p:spPr bwMode="gray">
            <a:xfrm>
              <a:off x="-540710" y="328480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Gerade Verbindung 84"/>
            <p:cNvCxnSpPr/>
            <p:nvPr userDrawn="1"/>
          </p:nvCxnSpPr>
          <p:spPr bwMode="gray">
            <a:xfrm>
              <a:off x="-540710" y="3140357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 Verbindung 85"/>
            <p:cNvCxnSpPr/>
            <p:nvPr userDrawn="1"/>
          </p:nvCxnSpPr>
          <p:spPr bwMode="gray">
            <a:xfrm>
              <a:off x="-540710" y="2205453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Gerade Verbindung 86"/>
            <p:cNvCxnSpPr/>
            <p:nvPr userDrawn="1"/>
          </p:nvCxnSpPr>
          <p:spPr bwMode="gray">
            <a:xfrm>
              <a:off x="-540710" y="2061011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Gerade Verbindung 88"/>
            <p:cNvCxnSpPr/>
            <p:nvPr userDrawn="1"/>
          </p:nvCxnSpPr>
          <p:spPr bwMode="gray">
            <a:xfrm>
              <a:off x="-540710" y="6381571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Gruppieren 57"/>
          <p:cNvGrpSpPr>
            <a:grpSpLocks/>
          </p:cNvGrpSpPr>
          <p:nvPr userDrawn="1"/>
        </p:nvGrpSpPr>
        <p:grpSpPr bwMode="auto">
          <a:xfrm>
            <a:off x="-325438" y="908050"/>
            <a:ext cx="217488" cy="5689600"/>
            <a:chOff x="-540710" y="908650"/>
            <a:chExt cx="432060" cy="5688790"/>
          </a:xfrm>
        </p:grpSpPr>
        <p:cxnSp>
          <p:nvCxnSpPr>
            <p:cNvPr id="47" name="Gerade Verbindung 58"/>
            <p:cNvCxnSpPr/>
            <p:nvPr userDrawn="1"/>
          </p:nvCxnSpPr>
          <p:spPr bwMode="gray">
            <a:xfrm>
              <a:off x="-540710" y="1124519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 Verbindung 59"/>
            <p:cNvCxnSpPr/>
            <p:nvPr userDrawn="1"/>
          </p:nvCxnSpPr>
          <p:spPr bwMode="gray">
            <a:xfrm>
              <a:off x="-540710" y="90865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 Verbindung 61"/>
            <p:cNvCxnSpPr/>
            <p:nvPr userDrawn="1"/>
          </p:nvCxnSpPr>
          <p:spPr bwMode="gray">
            <a:xfrm>
              <a:off x="-540710" y="659744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Gerade Verbindung 62"/>
            <p:cNvCxnSpPr/>
            <p:nvPr userDrawn="1"/>
          </p:nvCxnSpPr>
          <p:spPr bwMode="gray">
            <a:xfrm>
              <a:off x="-540710" y="6452999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Gerade Verbindung 79"/>
            <p:cNvCxnSpPr/>
            <p:nvPr userDrawn="1"/>
          </p:nvCxnSpPr>
          <p:spPr bwMode="gray">
            <a:xfrm>
              <a:off x="-540710" y="5445079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Gerade Verbindung 80"/>
            <p:cNvCxnSpPr/>
            <p:nvPr userDrawn="1"/>
          </p:nvCxnSpPr>
          <p:spPr bwMode="gray">
            <a:xfrm>
              <a:off x="-540710" y="5300638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Gerade Verbindung 81"/>
            <p:cNvCxnSpPr/>
            <p:nvPr userDrawn="1"/>
          </p:nvCxnSpPr>
          <p:spPr bwMode="gray">
            <a:xfrm>
              <a:off x="-540710" y="4365733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Gerade Verbindung 82"/>
            <p:cNvCxnSpPr/>
            <p:nvPr userDrawn="1"/>
          </p:nvCxnSpPr>
          <p:spPr bwMode="gray">
            <a:xfrm>
              <a:off x="-540710" y="4221291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Gerade Verbindung 83"/>
            <p:cNvCxnSpPr/>
            <p:nvPr userDrawn="1"/>
          </p:nvCxnSpPr>
          <p:spPr bwMode="gray">
            <a:xfrm>
              <a:off x="-540710" y="328480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Gerade Verbindung 84"/>
            <p:cNvCxnSpPr/>
            <p:nvPr userDrawn="1"/>
          </p:nvCxnSpPr>
          <p:spPr bwMode="gray">
            <a:xfrm>
              <a:off x="-540710" y="3140357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Gerade Verbindung 85"/>
            <p:cNvCxnSpPr/>
            <p:nvPr userDrawn="1"/>
          </p:nvCxnSpPr>
          <p:spPr bwMode="gray">
            <a:xfrm>
              <a:off x="-540710" y="2205453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Gerade Verbindung 86"/>
            <p:cNvCxnSpPr/>
            <p:nvPr userDrawn="1"/>
          </p:nvCxnSpPr>
          <p:spPr bwMode="gray">
            <a:xfrm>
              <a:off x="-540710" y="2061011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Gerade Verbindung 88"/>
            <p:cNvCxnSpPr/>
            <p:nvPr userDrawn="1"/>
          </p:nvCxnSpPr>
          <p:spPr bwMode="gray">
            <a:xfrm>
              <a:off x="-540710" y="6381571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0" name="VCT_Backup_ID_27806" hidden="1"/>
          <p:cNvSpPr txBox="1">
            <a:spLocks noChangeArrowheads="1"/>
          </p:cNvSpPr>
          <p:nvPr userDrawn="1">
            <p:custDataLst>
              <p:tags r:id="rId2"/>
            </p:custDataLst>
          </p:nvPr>
        </p:nvSpPr>
        <p:spPr bwMode="gray">
          <a:xfrm>
            <a:off x="323850" y="2205038"/>
            <a:ext cx="8496300" cy="158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 Unicode MS" pitchFamily="34" charset="-128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 Unicode MS" pitchFamily="34" charset="-128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 Unicode MS" pitchFamily="34" charset="-128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 Unicode MS" pitchFamily="34" charset="-128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 Unicode MS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Unicode MS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Unicode MS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Unicode MS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Unicode MS" pitchFamily="34" charset="-128"/>
              </a:defRPr>
            </a:lvl9pPr>
          </a:lstStyle>
          <a:p>
            <a:pPr fontAlgn="base">
              <a:spcAft>
                <a:spcPct val="0"/>
              </a:spcAft>
              <a:buFont typeface="Arial" charset="0"/>
              <a:buNone/>
              <a:defRPr/>
            </a:pPr>
            <a:r>
              <a:rPr lang="en-US" sz="3800">
                <a:solidFill>
                  <a:srgbClr val="000000"/>
                </a:solidFill>
                <a:latin typeface="Arial" charset="0"/>
                <a:cs typeface="Arial" charset="0"/>
              </a:rPr>
              <a:t>Click to edit Master title style</a:t>
            </a:r>
          </a:p>
        </p:txBody>
      </p:sp>
      <p:sp>
        <p:nvSpPr>
          <p:cNvPr id="61" name="VCT_Backup_ID_27807" hidden="1"/>
          <p:cNvSpPr txBox="1">
            <a:spLocks noChangeArrowheads="1"/>
          </p:cNvSpPr>
          <p:nvPr userDrawn="1">
            <p:custDataLst>
              <p:tags r:id="rId3"/>
            </p:custDataLst>
          </p:nvPr>
        </p:nvSpPr>
        <p:spPr bwMode="gray">
          <a:xfrm>
            <a:off x="323850" y="3860800"/>
            <a:ext cx="8496300" cy="1439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18000" rIns="0" bIns="0"/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 Unicode MS" pitchFamily="34" charset="-128"/>
              </a:defRPr>
            </a:lvl1pPr>
            <a:lvl2pPr marL="1588" algn="l">
              <a:spcBef>
                <a:spcPct val="0"/>
              </a:spcBef>
              <a:defRPr>
                <a:solidFill>
                  <a:schemeClr val="tx1"/>
                </a:solidFill>
                <a:latin typeface="Arial Unicode MS" pitchFamily="34" charset="-128"/>
              </a:defRPr>
            </a:lvl2pPr>
            <a:lvl3pPr marL="3175" algn="l">
              <a:spcBef>
                <a:spcPct val="0"/>
              </a:spcBef>
              <a:defRPr>
                <a:solidFill>
                  <a:schemeClr val="tx1"/>
                </a:solidFill>
                <a:latin typeface="Arial Unicode MS" pitchFamily="34" charset="-128"/>
              </a:defRPr>
            </a:lvl3pPr>
            <a:lvl4pPr marL="4763" algn="l">
              <a:spcBef>
                <a:spcPct val="0"/>
              </a:spcBef>
              <a:defRPr>
                <a:solidFill>
                  <a:schemeClr val="tx1"/>
                </a:solidFill>
                <a:latin typeface="Arial Unicode MS" pitchFamily="34" charset="-128"/>
              </a:defRPr>
            </a:lvl4pPr>
            <a:lvl5pPr marL="6350" algn="l">
              <a:spcBef>
                <a:spcPct val="0"/>
              </a:spcBef>
              <a:defRPr>
                <a:solidFill>
                  <a:schemeClr val="tx1"/>
                </a:solidFill>
                <a:latin typeface="Arial Unicode MS" pitchFamily="34" charset="-128"/>
              </a:defRPr>
            </a:lvl5pPr>
            <a:lvl6pPr marL="463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Unicode MS" pitchFamily="34" charset="-128"/>
              </a:defRPr>
            </a:lvl6pPr>
            <a:lvl7pPr marL="9207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Unicode MS" pitchFamily="34" charset="-128"/>
              </a:defRPr>
            </a:lvl7pPr>
            <a:lvl8pPr marL="13779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Unicode MS" pitchFamily="34" charset="-128"/>
              </a:defRPr>
            </a:lvl8pPr>
            <a:lvl9pPr marL="18351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Unicode MS" pitchFamily="34" charset="-128"/>
              </a:defRPr>
            </a:lvl9pPr>
          </a:lstStyle>
          <a:p>
            <a:pPr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/>
            </a:pPr>
            <a:r>
              <a:rPr lang="en-US" sz="2000">
                <a:solidFill>
                  <a:srgbClr val="000000"/>
                </a:solidFill>
                <a:latin typeface="Arial" charset="0"/>
                <a:cs typeface="Arial" charset="0"/>
              </a:rPr>
              <a:t>Click to edit Master subtitle style</a:t>
            </a:r>
          </a:p>
        </p:txBody>
      </p:sp>
      <p:pic>
        <p:nvPicPr>
          <p:cNvPr id="63" name="Picture 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gray">
          <a:xfrm>
            <a:off x="8170863" y="260350"/>
            <a:ext cx="649287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1" name="Title Placeholder 1"/>
          <p:cNvSpPr>
            <a:spLocks noGrp="1"/>
          </p:cNvSpPr>
          <p:nvPr>
            <p:ph type="ctrTitle"/>
          </p:nvPr>
        </p:nvSpPr>
        <p:spPr>
          <a:xfrm>
            <a:off x="323850" y="2205038"/>
            <a:ext cx="8496300" cy="1584325"/>
          </a:xfrm>
        </p:spPr>
        <p:txBody>
          <a:bodyPr/>
          <a:lstStyle>
            <a:lvl1pPr>
              <a:defRPr sz="3800" smtClean="0">
                <a:solidFill>
                  <a:schemeClr val="tx2"/>
                </a:solidFill>
              </a:defRPr>
            </a:lvl1pPr>
          </a:lstStyle>
          <a:p>
            <a:pPr lvl="0"/>
            <a:r>
              <a:rPr lang="it-IT" noProof="0" smtClean="0"/>
              <a:t>Fare clic per modificare lo stile del titolo</a:t>
            </a:r>
          </a:p>
        </p:txBody>
      </p:sp>
      <p:sp>
        <p:nvSpPr>
          <p:cNvPr id="27652" name="Text Placeholder 2"/>
          <p:cNvSpPr>
            <a:spLocks noGrp="1"/>
          </p:cNvSpPr>
          <p:nvPr>
            <p:ph type="subTitle" idx="1"/>
          </p:nvPr>
        </p:nvSpPr>
        <p:spPr>
          <a:xfrm>
            <a:off x="323850" y="3860800"/>
            <a:ext cx="8496300" cy="1439863"/>
          </a:xfrm>
        </p:spPr>
        <p:txBody>
          <a:bodyPr/>
          <a:lstStyle>
            <a:lvl1pPr>
              <a:spcBef>
                <a:spcPct val="20000"/>
              </a:spcBef>
              <a:defRPr sz="2000" smtClean="0"/>
            </a:lvl1pPr>
          </a:lstStyle>
          <a:p>
            <a:pPr lvl="0"/>
            <a:r>
              <a:rPr lang="it-IT" noProof="0" smtClean="0"/>
              <a:t>Fare clic per modificare lo stile del sottotitolo dello schema</a:t>
            </a:r>
          </a:p>
        </p:txBody>
      </p:sp>
    </p:spTree>
    <p:extLst>
      <p:ext uri="{BB962C8B-B14F-4D97-AF65-F5344CB8AC3E}">
        <p14:creationId xmlns:p14="http://schemas.microsoft.com/office/powerpoint/2010/main" xmlns="" val="380253591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it-IT" noProof="0" smtClean="0"/>
              <a:t>Fare clic per modificare lo stile del titolo</a:t>
            </a:r>
            <a:endParaRPr lang="it-IT" noProof="0"/>
          </a:p>
        </p:txBody>
      </p:sp>
    </p:spTree>
    <p:extLst>
      <p:ext uri="{BB962C8B-B14F-4D97-AF65-F5344CB8AC3E}">
        <p14:creationId xmlns:p14="http://schemas.microsoft.com/office/powerpoint/2010/main" xmlns="" val="16380532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gray">
          <a:xfrm>
            <a:off x="323528" y="1052736"/>
            <a:ext cx="8496944" cy="5328592"/>
          </a:xfrm>
        </p:spPr>
        <p:txBody>
          <a:bodyPr/>
          <a:lstStyle>
            <a:lvl2pPr marL="1588" indent="-1588">
              <a:spcAft>
                <a:spcPts val="0"/>
              </a:spcAft>
              <a:defRPr/>
            </a:lvl2pPr>
          </a:lstStyle>
          <a:p>
            <a:pPr lvl="0"/>
            <a:r>
              <a:rPr lang="it-IT" noProof="0" smtClean="0"/>
              <a:t>Fare clic per modificare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it-IT" noProof="0" smtClean="0"/>
              <a:t>Fare clic per modificare lo stile del titolo</a:t>
            </a:r>
            <a:endParaRPr lang="it-IT" noProof="0"/>
          </a:p>
        </p:txBody>
      </p:sp>
    </p:spTree>
    <p:extLst>
      <p:ext uri="{BB962C8B-B14F-4D97-AF65-F5344CB8AC3E}">
        <p14:creationId xmlns:p14="http://schemas.microsoft.com/office/powerpoint/2010/main" xmlns="" val="15910709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acts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5"/>
          </p:nvPr>
        </p:nvSpPr>
        <p:spPr bwMode="gray">
          <a:xfrm>
            <a:off x="323528" y="3068960"/>
            <a:ext cx="1296144" cy="1944216"/>
          </a:xfrm>
        </p:spPr>
        <p:txBody>
          <a:bodyPr rtlCol="0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it-IT" noProof="0" smtClean="0"/>
              <a:t>Fare clic sull'icona per inserire un'immagine</a:t>
            </a:r>
            <a:endParaRPr lang="it-IT" noProof="0"/>
          </a:p>
        </p:txBody>
      </p:sp>
      <p:sp>
        <p:nvSpPr>
          <p:cNvPr id="13" name="Picture Placeholder 4"/>
          <p:cNvSpPr>
            <a:spLocks noGrp="1"/>
          </p:cNvSpPr>
          <p:nvPr>
            <p:ph type="pic" sz="quarter" idx="16"/>
          </p:nvPr>
        </p:nvSpPr>
        <p:spPr bwMode="gray">
          <a:xfrm>
            <a:off x="4644009" y="3068960"/>
            <a:ext cx="1296144" cy="1944216"/>
          </a:xfrm>
        </p:spPr>
        <p:txBody>
          <a:bodyPr rtlCol="0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it-IT" noProof="0" smtClean="0"/>
              <a:t>Fare clic sull'icona per inserire un'immagine</a:t>
            </a:r>
            <a:endParaRPr lang="it-IT" noProof="0"/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18"/>
          </p:nvPr>
        </p:nvSpPr>
        <p:spPr bwMode="gray">
          <a:xfrm>
            <a:off x="1763689" y="4365105"/>
            <a:ext cx="2736303" cy="216024"/>
          </a:xfrm>
        </p:spPr>
        <p:txBody>
          <a:bodyPr tIns="0" anchor="b"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marL="0" indent="0" algn="l"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630238" algn="l"/>
              </a:tabLst>
              <a:defRPr sz="1200"/>
            </a:lvl3pPr>
            <a:lvl4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/>
                </a:solidFill>
              </a:defRPr>
            </a:lvl4pPr>
            <a:lvl5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5pPr>
            <a:lvl6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6pPr>
            <a:lvl7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7pPr>
            <a:lvl8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8pPr>
            <a:lvl9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9pPr>
          </a:lstStyle>
          <a:p>
            <a:pPr lvl="0"/>
            <a:r>
              <a:rPr lang="it-IT" noProof="0" smtClean="0"/>
              <a:t>Fare clic per modificare stili del testo dello schema</a:t>
            </a:r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9"/>
          </p:nvPr>
        </p:nvSpPr>
        <p:spPr bwMode="gray">
          <a:xfrm>
            <a:off x="1763688" y="3933057"/>
            <a:ext cx="2736304" cy="216024"/>
          </a:xfrm>
        </p:spPr>
        <p:txBody>
          <a:bodyPr tIns="0" anchor="b"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marL="0" indent="0" algn="l"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630238" algn="l"/>
              </a:tabLst>
              <a:defRPr sz="1200"/>
            </a:lvl3pPr>
            <a:lvl4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/>
                </a:solidFill>
              </a:defRPr>
            </a:lvl4pPr>
            <a:lvl5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5pPr>
            <a:lvl6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6pPr>
            <a:lvl7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7pPr>
            <a:lvl8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8pPr>
            <a:lvl9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9pPr>
          </a:lstStyle>
          <a:p>
            <a:pPr lvl="0"/>
            <a:r>
              <a:rPr lang="it-IT" noProof="0" smtClean="0"/>
              <a:t>Fare clic per modificare stili del testo dello schema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quarter" idx="20"/>
          </p:nvPr>
        </p:nvSpPr>
        <p:spPr bwMode="gray">
          <a:xfrm>
            <a:off x="1763688" y="3068951"/>
            <a:ext cx="2736304" cy="864105"/>
          </a:xfrm>
        </p:spPr>
        <p:txBody>
          <a:bodyPr tIns="0" anchor="b"/>
          <a:lstStyle>
            <a:lvl1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400"/>
            </a:lvl1pPr>
            <a:lvl2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marL="0" indent="0" algn="l"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630238" algn="l"/>
              </a:tabLst>
              <a:defRPr sz="1400"/>
            </a:lvl3pPr>
            <a:lvl4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400">
                <a:solidFill>
                  <a:schemeClr val="tx1"/>
                </a:solidFill>
              </a:defRPr>
            </a:lvl4pPr>
            <a:lvl5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400" b="0"/>
            </a:lvl5pPr>
            <a:lvl6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400"/>
            </a:lvl6pPr>
            <a:lvl7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400"/>
            </a:lvl7pPr>
            <a:lvl8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400"/>
            </a:lvl8pPr>
            <a:lvl9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400"/>
            </a:lvl9pPr>
          </a:lstStyle>
          <a:p>
            <a:pPr lvl="0"/>
            <a:r>
              <a:rPr lang="it-IT" noProof="0" smtClean="0"/>
              <a:t>Fare clic per modificare stili del testo dello schema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quarter" idx="26"/>
          </p:nvPr>
        </p:nvSpPr>
        <p:spPr bwMode="gray">
          <a:xfrm>
            <a:off x="1763688" y="4581128"/>
            <a:ext cx="2736304" cy="216024"/>
          </a:xfrm>
        </p:spPr>
        <p:txBody>
          <a:bodyPr tIns="0" anchor="b"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marL="0" indent="0" algn="l"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630238" algn="l"/>
              </a:tabLst>
              <a:defRPr sz="1200"/>
            </a:lvl3pPr>
            <a:lvl4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/>
                </a:solidFill>
              </a:defRPr>
            </a:lvl4pPr>
            <a:lvl5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5pPr>
            <a:lvl6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6pPr>
            <a:lvl7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7pPr>
            <a:lvl8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8pPr>
            <a:lvl9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9pPr>
          </a:lstStyle>
          <a:p>
            <a:pPr lvl="0"/>
            <a:r>
              <a:rPr lang="it-IT" noProof="0" smtClean="0"/>
              <a:t>Fare clic per modificare stili del testo dello schema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quarter" idx="27"/>
          </p:nvPr>
        </p:nvSpPr>
        <p:spPr bwMode="gray">
          <a:xfrm>
            <a:off x="1763767" y="4797152"/>
            <a:ext cx="2736226" cy="215014"/>
          </a:xfrm>
        </p:spPr>
        <p:txBody>
          <a:bodyPr tIns="0" anchor="b"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marL="0" indent="0" algn="l"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630238" algn="l"/>
              </a:tabLst>
              <a:defRPr sz="1200"/>
            </a:lvl3pPr>
            <a:lvl4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/>
                </a:solidFill>
              </a:defRPr>
            </a:lvl4pPr>
            <a:lvl5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5pPr>
            <a:lvl6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6pPr>
            <a:lvl7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7pPr>
            <a:lvl8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8pPr>
            <a:lvl9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9pPr>
          </a:lstStyle>
          <a:p>
            <a:pPr lvl="0"/>
            <a:r>
              <a:rPr lang="it-IT" noProof="0" smtClean="0"/>
              <a:t>Fare clic per modificare stili del testo dello schema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quarter" idx="28"/>
          </p:nvPr>
        </p:nvSpPr>
        <p:spPr bwMode="gray">
          <a:xfrm>
            <a:off x="6084168" y="4365105"/>
            <a:ext cx="2736304" cy="216023"/>
          </a:xfrm>
        </p:spPr>
        <p:txBody>
          <a:bodyPr tIns="0" anchor="b"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marL="0" indent="0" algn="l"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630238" algn="l"/>
              </a:tabLst>
              <a:defRPr sz="1200"/>
            </a:lvl3pPr>
            <a:lvl4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/>
                </a:solidFill>
              </a:defRPr>
            </a:lvl4pPr>
            <a:lvl5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5pPr>
            <a:lvl6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6pPr>
            <a:lvl7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7pPr>
            <a:lvl8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8pPr>
            <a:lvl9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9pPr>
          </a:lstStyle>
          <a:p>
            <a:pPr lvl="0"/>
            <a:r>
              <a:rPr lang="it-IT" noProof="0" smtClean="0"/>
              <a:t>Fare clic per modificare stili del testo dello schema</a:t>
            </a:r>
          </a:p>
        </p:txBody>
      </p:sp>
      <p:sp>
        <p:nvSpPr>
          <p:cNvPr id="25" name="Text Placeholder 3"/>
          <p:cNvSpPr>
            <a:spLocks noGrp="1"/>
          </p:cNvSpPr>
          <p:nvPr>
            <p:ph type="body" sz="quarter" idx="29"/>
          </p:nvPr>
        </p:nvSpPr>
        <p:spPr bwMode="gray">
          <a:xfrm>
            <a:off x="6084168" y="3933057"/>
            <a:ext cx="2736304" cy="216024"/>
          </a:xfrm>
        </p:spPr>
        <p:txBody>
          <a:bodyPr tIns="0" anchor="b"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marL="0" indent="0" algn="l"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630238" algn="l"/>
              </a:tabLst>
              <a:defRPr sz="1200"/>
            </a:lvl3pPr>
            <a:lvl4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/>
                </a:solidFill>
              </a:defRPr>
            </a:lvl4pPr>
            <a:lvl5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5pPr>
            <a:lvl6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6pPr>
            <a:lvl7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7pPr>
            <a:lvl8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8pPr>
            <a:lvl9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9pPr>
          </a:lstStyle>
          <a:p>
            <a:pPr lvl="0"/>
            <a:r>
              <a:rPr lang="it-IT" noProof="0" smtClean="0"/>
              <a:t>Fare clic per modificare stili del testo dello schema</a:t>
            </a:r>
          </a:p>
        </p:txBody>
      </p:sp>
      <p:sp>
        <p:nvSpPr>
          <p:cNvPr id="26" name="Text Placeholder 3"/>
          <p:cNvSpPr>
            <a:spLocks noGrp="1"/>
          </p:cNvSpPr>
          <p:nvPr>
            <p:ph type="body" sz="quarter" idx="30"/>
          </p:nvPr>
        </p:nvSpPr>
        <p:spPr bwMode="gray">
          <a:xfrm>
            <a:off x="6084168" y="3068961"/>
            <a:ext cx="2736304" cy="864096"/>
          </a:xfrm>
        </p:spPr>
        <p:txBody>
          <a:bodyPr tIns="0" anchor="b"/>
          <a:lstStyle>
            <a:lvl1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400"/>
            </a:lvl1pPr>
            <a:lvl2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marL="0" indent="0" algn="l"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630238" algn="l"/>
              </a:tabLst>
              <a:defRPr sz="1400"/>
            </a:lvl3pPr>
            <a:lvl4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400">
                <a:solidFill>
                  <a:schemeClr val="tx1"/>
                </a:solidFill>
              </a:defRPr>
            </a:lvl4pPr>
            <a:lvl5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400" b="0"/>
            </a:lvl5pPr>
            <a:lvl6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400"/>
            </a:lvl6pPr>
            <a:lvl7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400"/>
            </a:lvl7pPr>
            <a:lvl8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400"/>
            </a:lvl8pPr>
            <a:lvl9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400"/>
            </a:lvl9pPr>
          </a:lstStyle>
          <a:p>
            <a:pPr lvl="0"/>
            <a:r>
              <a:rPr lang="it-IT" noProof="0" smtClean="0"/>
              <a:t>Fare clic per modificare stili del testo dello schema</a:t>
            </a:r>
          </a:p>
        </p:txBody>
      </p:sp>
      <p:sp>
        <p:nvSpPr>
          <p:cNvPr id="27" name="Text Placeholder 3"/>
          <p:cNvSpPr>
            <a:spLocks noGrp="1"/>
          </p:cNvSpPr>
          <p:nvPr>
            <p:ph type="body" sz="quarter" idx="31"/>
          </p:nvPr>
        </p:nvSpPr>
        <p:spPr bwMode="gray">
          <a:xfrm>
            <a:off x="6084168" y="4581128"/>
            <a:ext cx="2736304" cy="216024"/>
          </a:xfrm>
        </p:spPr>
        <p:txBody>
          <a:bodyPr tIns="0" anchor="b"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marL="0" indent="0" algn="l"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630238" algn="l"/>
              </a:tabLst>
              <a:defRPr sz="1200"/>
            </a:lvl3pPr>
            <a:lvl4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/>
                </a:solidFill>
              </a:defRPr>
            </a:lvl4pPr>
            <a:lvl5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5pPr>
            <a:lvl6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6pPr>
            <a:lvl7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7pPr>
            <a:lvl8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8pPr>
            <a:lvl9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9pPr>
          </a:lstStyle>
          <a:p>
            <a:pPr lvl="0"/>
            <a:r>
              <a:rPr lang="it-IT" noProof="0" smtClean="0"/>
              <a:t>Fare clic per modificare stili del testo dello schema</a:t>
            </a:r>
          </a:p>
        </p:txBody>
      </p:sp>
      <p:sp>
        <p:nvSpPr>
          <p:cNvPr id="28" name="Text Placeholder 3"/>
          <p:cNvSpPr>
            <a:spLocks noGrp="1"/>
          </p:cNvSpPr>
          <p:nvPr>
            <p:ph type="body" sz="quarter" idx="32"/>
          </p:nvPr>
        </p:nvSpPr>
        <p:spPr bwMode="gray">
          <a:xfrm>
            <a:off x="6084168" y="4797152"/>
            <a:ext cx="2736304" cy="216024"/>
          </a:xfrm>
        </p:spPr>
        <p:txBody>
          <a:bodyPr tIns="0" anchor="b"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marL="0" indent="0" algn="l"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630238" algn="l"/>
              </a:tabLst>
              <a:defRPr sz="1200"/>
            </a:lvl3pPr>
            <a:lvl4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/>
                </a:solidFill>
              </a:defRPr>
            </a:lvl4pPr>
            <a:lvl5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5pPr>
            <a:lvl6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6pPr>
            <a:lvl7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7pPr>
            <a:lvl8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8pPr>
            <a:lvl9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9pPr>
          </a:lstStyle>
          <a:p>
            <a:pPr lvl="0"/>
            <a:r>
              <a:rPr lang="it-IT" noProof="0" smtClean="0"/>
              <a:t>Fare clic per modificare stili del testo dello schema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it-IT" noProof="0" smtClean="0"/>
              <a:t>Fare clic per modificare lo stile del titolo</a:t>
            </a:r>
            <a:endParaRPr lang="it-IT" noProof="0"/>
          </a:p>
        </p:txBody>
      </p:sp>
    </p:spTree>
    <p:extLst>
      <p:ext uri="{BB962C8B-B14F-4D97-AF65-F5344CB8AC3E}">
        <p14:creationId xmlns:p14="http://schemas.microsoft.com/office/powerpoint/2010/main" xmlns="" val="9274960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ontacts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icture Placeholder 4"/>
          <p:cNvSpPr>
            <a:spLocks noGrp="1"/>
          </p:cNvSpPr>
          <p:nvPr>
            <p:ph type="pic" sz="quarter" idx="26"/>
          </p:nvPr>
        </p:nvSpPr>
        <p:spPr bwMode="gray">
          <a:xfrm>
            <a:off x="323850" y="2276818"/>
            <a:ext cx="1295400" cy="1944270"/>
          </a:xfrm>
        </p:spPr>
        <p:txBody>
          <a:bodyPr rtlCol="0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it-IT" noProof="0" smtClean="0"/>
              <a:t>Fare clic sull'icona per inserire un'immagine</a:t>
            </a:r>
            <a:endParaRPr lang="it-IT" noProof="0"/>
          </a:p>
        </p:txBody>
      </p:sp>
      <p:sp>
        <p:nvSpPr>
          <p:cNvPr id="45" name="Picture Placeholder 4"/>
          <p:cNvSpPr>
            <a:spLocks noGrp="1"/>
          </p:cNvSpPr>
          <p:nvPr>
            <p:ph type="pic" sz="quarter" idx="27"/>
          </p:nvPr>
        </p:nvSpPr>
        <p:spPr bwMode="gray">
          <a:xfrm>
            <a:off x="4645025" y="2276818"/>
            <a:ext cx="1295400" cy="1944270"/>
          </a:xfrm>
        </p:spPr>
        <p:txBody>
          <a:bodyPr rtlCol="0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it-IT" noProof="0" smtClean="0"/>
              <a:t>Fare clic sull'icona per inserire un'immagine</a:t>
            </a:r>
            <a:endParaRPr lang="it-IT" noProof="0"/>
          </a:p>
        </p:txBody>
      </p:sp>
      <p:sp>
        <p:nvSpPr>
          <p:cNvPr id="46" name="Text Placeholder 3"/>
          <p:cNvSpPr>
            <a:spLocks noGrp="1"/>
          </p:cNvSpPr>
          <p:nvPr>
            <p:ph type="body" sz="quarter" idx="28"/>
          </p:nvPr>
        </p:nvSpPr>
        <p:spPr bwMode="gray">
          <a:xfrm>
            <a:off x="1763609" y="3573016"/>
            <a:ext cx="2736953" cy="216023"/>
          </a:xfrm>
        </p:spPr>
        <p:txBody>
          <a:bodyPr tIns="0" anchor="b"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marL="0" indent="0" algn="l"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630238" algn="l"/>
              </a:tabLst>
              <a:defRPr sz="1200"/>
            </a:lvl3pPr>
            <a:lvl4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/>
                </a:solidFill>
              </a:defRPr>
            </a:lvl4pPr>
            <a:lvl5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5pPr>
            <a:lvl6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6pPr>
            <a:lvl7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7pPr>
            <a:lvl8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8pPr>
            <a:lvl9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9pPr>
          </a:lstStyle>
          <a:p>
            <a:pPr lvl="0"/>
            <a:r>
              <a:rPr lang="it-IT" noProof="0" smtClean="0"/>
              <a:t>Fare clic per modificare stili del testo dello schema</a:t>
            </a:r>
          </a:p>
        </p:txBody>
      </p:sp>
      <p:sp>
        <p:nvSpPr>
          <p:cNvPr id="47" name="Text Placeholder 3"/>
          <p:cNvSpPr>
            <a:spLocks noGrp="1"/>
          </p:cNvSpPr>
          <p:nvPr>
            <p:ph type="body" sz="quarter" idx="29"/>
          </p:nvPr>
        </p:nvSpPr>
        <p:spPr bwMode="gray">
          <a:xfrm>
            <a:off x="1763688" y="3140968"/>
            <a:ext cx="2736874" cy="216024"/>
          </a:xfrm>
        </p:spPr>
        <p:txBody>
          <a:bodyPr tIns="0" anchor="b"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marL="0" indent="0" algn="l"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630238" algn="l"/>
              </a:tabLst>
              <a:defRPr sz="1200"/>
            </a:lvl3pPr>
            <a:lvl4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/>
                </a:solidFill>
              </a:defRPr>
            </a:lvl4pPr>
            <a:lvl5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5pPr>
            <a:lvl6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6pPr>
            <a:lvl7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7pPr>
            <a:lvl8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8pPr>
            <a:lvl9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9pPr>
          </a:lstStyle>
          <a:p>
            <a:pPr lvl="0"/>
            <a:r>
              <a:rPr lang="it-IT" noProof="0" smtClean="0"/>
              <a:t>Fare clic per modificare stili del testo dello schema</a:t>
            </a:r>
          </a:p>
        </p:txBody>
      </p:sp>
      <p:sp>
        <p:nvSpPr>
          <p:cNvPr id="48" name="Text Placeholder 3"/>
          <p:cNvSpPr>
            <a:spLocks noGrp="1"/>
          </p:cNvSpPr>
          <p:nvPr>
            <p:ph type="body" sz="quarter" idx="30"/>
          </p:nvPr>
        </p:nvSpPr>
        <p:spPr bwMode="gray">
          <a:xfrm>
            <a:off x="1763688" y="2276873"/>
            <a:ext cx="2736304" cy="864096"/>
          </a:xfrm>
        </p:spPr>
        <p:txBody>
          <a:bodyPr tIns="0" anchor="b"/>
          <a:lstStyle>
            <a:lvl1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400"/>
            </a:lvl1pPr>
            <a:lvl2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marL="0" indent="0" algn="l"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630238" algn="l"/>
              </a:tabLst>
              <a:defRPr sz="1400"/>
            </a:lvl3pPr>
            <a:lvl4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400">
                <a:solidFill>
                  <a:schemeClr val="tx1"/>
                </a:solidFill>
              </a:defRPr>
            </a:lvl4pPr>
            <a:lvl5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400" b="0"/>
            </a:lvl5pPr>
            <a:lvl6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400"/>
            </a:lvl6pPr>
            <a:lvl7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400"/>
            </a:lvl7pPr>
            <a:lvl8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400"/>
            </a:lvl8pPr>
            <a:lvl9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400"/>
            </a:lvl9pPr>
          </a:lstStyle>
          <a:p>
            <a:pPr lvl="0"/>
            <a:r>
              <a:rPr lang="it-IT" noProof="0" smtClean="0"/>
              <a:t>Fare clic per modificare stili del testo dello schema</a:t>
            </a:r>
          </a:p>
        </p:txBody>
      </p:sp>
      <p:sp>
        <p:nvSpPr>
          <p:cNvPr id="49" name="Text Placeholder 3"/>
          <p:cNvSpPr>
            <a:spLocks noGrp="1"/>
          </p:cNvSpPr>
          <p:nvPr>
            <p:ph type="body" sz="quarter" idx="31"/>
          </p:nvPr>
        </p:nvSpPr>
        <p:spPr bwMode="gray">
          <a:xfrm>
            <a:off x="1763687" y="3789040"/>
            <a:ext cx="2736875" cy="216024"/>
          </a:xfrm>
        </p:spPr>
        <p:txBody>
          <a:bodyPr tIns="0" anchor="b"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marL="0" indent="0" algn="l"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630238" algn="l"/>
              </a:tabLst>
              <a:defRPr sz="1200"/>
            </a:lvl3pPr>
            <a:lvl4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/>
                </a:solidFill>
              </a:defRPr>
            </a:lvl4pPr>
            <a:lvl5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5pPr>
            <a:lvl6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6pPr>
            <a:lvl7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7pPr>
            <a:lvl8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8pPr>
            <a:lvl9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9pPr>
          </a:lstStyle>
          <a:p>
            <a:pPr lvl="0"/>
            <a:r>
              <a:rPr lang="it-IT" noProof="0" smtClean="0"/>
              <a:t>Fare clic per modificare stili del testo dello schema</a:t>
            </a:r>
          </a:p>
        </p:txBody>
      </p:sp>
      <p:sp>
        <p:nvSpPr>
          <p:cNvPr id="50" name="Text Placeholder 3"/>
          <p:cNvSpPr>
            <a:spLocks noGrp="1"/>
          </p:cNvSpPr>
          <p:nvPr>
            <p:ph type="body" sz="quarter" idx="32"/>
          </p:nvPr>
        </p:nvSpPr>
        <p:spPr bwMode="gray">
          <a:xfrm>
            <a:off x="1763767" y="4005064"/>
            <a:ext cx="2736226" cy="216024"/>
          </a:xfrm>
        </p:spPr>
        <p:txBody>
          <a:bodyPr tIns="0" anchor="b"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marL="0" indent="0" algn="l"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630238" algn="l"/>
              </a:tabLst>
              <a:defRPr sz="1200"/>
            </a:lvl3pPr>
            <a:lvl4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/>
                </a:solidFill>
              </a:defRPr>
            </a:lvl4pPr>
            <a:lvl5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5pPr>
            <a:lvl6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6pPr>
            <a:lvl7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7pPr>
            <a:lvl8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8pPr>
            <a:lvl9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9pPr>
          </a:lstStyle>
          <a:p>
            <a:pPr lvl="0"/>
            <a:r>
              <a:rPr lang="it-IT" noProof="0" smtClean="0"/>
              <a:t>Fare clic per modificare stili del testo dello schema</a:t>
            </a:r>
          </a:p>
        </p:txBody>
      </p:sp>
      <p:sp>
        <p:nvSpPr>
          <p:cNvPr id="51" name="Text Placeholder 3"/>
          <p:cNvSpPr>
            <a:spLocks noGrp="1"/>
          </p:cNvSpPr>
          <p:nvPr>
            <p:ph type="body" sz="quarter" idx="33"/>
          </p:nvPr>
        </p:nvSpPr>
        <p:spPr bwMode="gray">
          <a:xfrm>
            <a:off x="6084168" y="3573017"/>
            <a:ext cx="2736304" cy="216024"/>
          </a:xfrm>
        </p:spPr>
        <p:txBody>
          <a:bodyPr tIns="0" anchor="b"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marL="0" indent="0" algn="l"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630238" algn="l"/>
              </a:tabLst>
              <a:defRPr sz="1200"/>
            </a:lvl3pPr>
            <a:lvl4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/>
                </a:solidFill>
              </a:defRPr>
            </a:lvl4pPr>
            <a:lvl5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5pPr>
            <a:lvl6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6pPr>
            <a:lvl7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7pPr>
            <a:lvl8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8pPr>
            <a:lvl9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9pPr>
          </a:lstStyle>
          <a:p>
            <a:pPr lvl="0"/>
            <a:r>
              <a:rPr lang="it-IT" noProof="0" smtClean="0"/>
              <a:t>Fare clic per modificare stili del testo dello schema</a:t>
            </a:r>
          </a:p>
        </p:txBody>
      </p:sp>
      <p:sp>
        <p:nvSpPr>
          <p:cNvPr id="52" name="Text Placeholder 3"/>
          <p:cNvSpPr>
            <a:spLocks noGrp="1"/>
          </p:cNvSpPr>
          <p:nvPr>
            <p:ph type="body" sz="quarter" idx="34"/>
          </p:nvPr>
        </p:nvSpPr>
        <p:spPr bwMode="gray">
          <a:xfrm>
            <a:off x="6084168" y="3140968"/>
            <a:ext cx="2736304" cy="216765"/>
          </a:xfrm>
        </p:spPr>
        <p:txBody>
          <a:bodyPr tIns="0" anchor="b"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marL="0" indent="0" algn="l"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630238" algn="l"/>
              </a:tabLst>
              <a:defRPr sz="1200"/>
            </a:lvl3pPr>
            <a:lvl4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/>
                </a:solidFill>
              </a:defRPr>
            </a:lvl4pPr>
            <a:lvl5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5pPr>
            <a:lvl6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6pPr>
            <a:lvl7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7pPr>
            <a:lvl8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8pPr>
            <a:lvl9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9pPr>
          </a:lstStyle>
          <a:p>
            <a:pPr lvl="0"/>
            <a:r>
              <a:rPr lang="it-IT" noProof="0" smtClean="0"/>
              <a:t>Fare clic per modificare stili del testo dello schema</a:t>
            </a:r>
          </a:p>
        </p:txBody>
      </p:sp>
      <p:sp>
        <p:nvSpPr>
          <p:cNvPr id="53" name="Text Placeholder 3"/>
          <p:cNvSpPr>
            <a:spLocks noGrp="1"/>
          </p:cNvSpPr>
          <p:nvPr>
            <p:ph type="body" sz="quarter" idx="35"/>
          </p:nvPr>
        </p:nvSpPr>
        <p:spPr bwMode="gray">
          <a:xfrm>
            <a:off x="6084168" y="2276829"/>
            <a:ext cx="2736304" cy="864140"/>
          </a:xfrm>
        </p:spPr>
        <p:txBody>
          <a:bodyPr tIns="0" anchor="b"/>
          <a:lstStyle>
            <a:lvl1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400"/>
            </a:lvl1pPr>
            <a:lvl2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marL="0" indent="0" algn="l"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630238" algn="l"/>
              </a:tabLst>
              <a:defRPr sz="1400"/>
            </a:lvl3pPr>
            <a:lvl4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400">
                <a:solidFill>
                  <a:schemeClr val="tx1"/>
                </a:solidFill>
              </a:defRPr>
            </a:lvl4pPr>
            <a:lvl5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400" b="0"/>
            </a:lvl5pPr>
            <a:lvl6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400"/>
            </a:lvl6pPr>
            <a:lvl7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400"/>
            </a:lvl7pPr>
            <a:lvl8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400"/>
            </a:lvl8pPr>
            <a:lvl9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400"/>
            </a:lvl9pPr>
          </a:lstStyle>
          <a:p>
            <a:pPr lvl="0"/>
            <a:r>
              <a:rPr lang="it-IT" noProof="0" smtClean="0"/>
              <a:t>Fare clic per modificare stili del testo dello schema</a:t>
            </a:r>
          </a:p>
        </p:txBody>
      </p:sp>
      <p:sp>
        <p:nvSpPr>
          <p:cNvPr id="54" name="Text Placeholder 3"/>
          <p:cNvSpPr>
            <a:spLocks noGrp="1"/>
          </p:cNvSpPr>
          <p:nvPr>
            <p:ph type="body" sz="quarter" idx="36"/>
          </p:nvPr>
        </p:nvSpPr>
        <p:spPr bwMode="gray">
          <a:xfrm>
            <a:off x="6084168" y="3789040"/>
            <a:ext cx="2736304" cy="216024"/>
          </a:xfrm>
        </p:spPr>
        <p:txBody>
          <a:bodyPr tIns="0" anchor="b"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marL="0" indent="0" algn="l"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630238" algn="l"/>
              </a:tabLst>
              <a:defRPr sz="1200"/>
            </a:lvl3pPr>
            <a:lvl4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/>
                </a:solidFill>
              </a:defRPr>
            </a:lvl4pPr>
            <a:lvl5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5pPr>
            <a:lvl6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6pPr>
            <a:lvl7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7pPr>
            <a:lvl8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8pPr>
            <a:lvl9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9pPr>
          </a:lstStyle>
          <a:p>
            <a:pPr lvl="0"/>
            <a:r>
              <a:rPr lang="it-IT" noProof="0" smtClean="0"/>
              <a:t>Fare clic per modificare stili del testo dello schema</a:t>
            </a:r>
          </a:p>
        </p:txBody>
      </p:sp>
      <p:sp>
        <p:nvSpPr>
          <p:cNvPr id="55" name="Text Placeholder 3"/>
          <p:cNvSpPr>
            <a:spLocks noGrp="1"/>
          </p:cNvSpPr>
          <p:nvPr>
            <p:ph type="body" sz="quarter" idx="37"/>
          </p:nvPr>
        </p:nvSpPr>
        <p:spPr bwMode="gray">
          <a:xfrm>
            <a:off x="6084168" y="4005064"/>
            <a:ext cx="2736304" cy="216024"/>
          </a:xfrm>
        </p:spPr>
        <p:txBody>
          <a:bodyPr tIns="0" anchor="b"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marL="0" indent="0" algn="l"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630238" algn="l"/>
              </a:tabLst>
              <a:defRPr sz="1200"/>
            </a:lvl3pPr>
            <a:lvl4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/>
                </a:solidFill>
              </a:defRPr>
            </a:lvl4pPr>
            <a:lvl5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5pPr>
            <a:lvl6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6pPr>
            <a:lvl7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7pPr>
            <a:lvl8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8pPr>
            <a:lvl9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9pPr>
          </a:lstStyle>
          <a:p>
            <a:pPr lvl="0"/>
            <a:r>
              <a:rPr lang="it-IT" noProof="0" smtClean="0"/>
              <a:t>Fare clic per modificare stili del testo dello schema</a:t>
            </a:r>
          </a:p>
        </p:txBody>
      </p:sp>
      <p:sp>
        <p:nvSpPr>
          <p:cNvPr id="56" name="Picture Placeholder 4"/>
          <p:cNvSpPr>
            <a:spLocks noGrp="1"/>
          </p:cNvSpPr>
          <p:nvPr>
            <p:ph type="pic" sz="quarter" idx="38"/>
          </p:nvPr>
        </p:nvSpPr>
        <p:spPr bwMode="gray">
          <a:xfrm>
            <a:off x="323528" y="4437058"/>
            <a:ext cx="1295400" cy="1944270"/>
          </a:xfrm>
        </p:spPr>
        <p:txBody>
          <a:bodyPr rtlCol="0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it-IT" noProof="0" smtClean="0"/>
              <a:t>Fare clic sull'icona per inserire un'immagine</a:t>
            </a:r>
            <a:endParaRPr lang="it-IT" noProof="0"/>
          </a:p>
        </p:txBody>
      </p:sp>
      <p:sp>
        <p:nvSpPr>
          <p:cNvPr id="57" name="Picture Placeholder 4"/>
          <p:cNvSpPr>
            <a:spLocks noGrp="1"/>
          </p:cNvSpPr>
          <p:nvPr>
            <p:ph type="pic" sz="quarter" idx="39"/>
          </p:nvPr>
        </p:nvSpPr>
        <p:spPr bwMode="gray">
          <a:xfrm>
            <a:off x="4644703" y="4437058"/>
            <a:ext cx="1295400" cy="1944270"/>
          </a:xfrm>
        </p:spPr>
        <p:txBody>
          <a:bodyPr rtlCol="0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it-IT" noProof="0" smtClean="0"/>
              <a:t>Fare clic sull'icona per inserire un'immagine</a:t>
            </a:r>
            <a:endParaRPr lang="it-IT" noProof="0"/>
          </a:p>
        </p:txBody>
      </p:sp>
      <p:sp>
        <p:nvSpPr>
          <p:cNvPr id="58" name="Text Placeholder 3"/>
          <p:cNvSpPr>
            <a:spLocks noGrp="1"/>
          </p:cNvSpPr>
          <p:nvPr>
            <p:ph type="body" sz="quarter" idx="40"/>
          </p:nvPr>
        </p:nvSpPr>
        <p:spPr bwMode="gray">
          <a:xfrm>
            <a:off x="1763688" y="5733733"/>
            <a:ext cx="2736874" cy="215535"/>
          </a:xfrm>
        </p:spPr>
        <p:txBody>
          <a:bodyPr tIns="0" anchor="b"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marL="0" indent="0" algn="l"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630238" algn="l"/>
              </a:tabLst>
              <a:defRPr sz="1200"/>
            </a:lvl3pPr>
            <a:lvl4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/>
                </a:solidFill>
              </a:defRPr>
            </a:lvl4pPr>
            <a:lvl5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5pPr>
            <a:lvl6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6pPr>
            <a:lvl7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7pPr>
            <a:lvl8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8pPr>
            <a:lvl9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9pPr>
          </a:lstStyle>
          <a:p>
            <a:pPr lvl="0"/>
            <a:r>
              <a:rPr lang="it-IT" noProof="0" smtClean="0"/>
              <a:t>Fare clic per modificare stili del testo dello schema</a:t>
            </a:r>
          </a:p>
        </p:txBody>
      </p:sp>
      <p:sp>
        <p:nvSpPr>
          <p:cNvPr id="59" name="Text Placeholder 3"/>
          <p:cNvSpPr>
            <a:spLocks noGrp="1"/>
          </p:cNvSpPr>
          <p:nvPr>
            <p:ph type="body" sz="quarter" idx="41"/>
          </p:nvPr>
        </p:nvSpPr>
        <p:spPr bwMode="gray">
          <a:xfrm>
            <a:off x="1763688" y="5301209"/>
            <a:ext cx="2736304" cy="216024"/>
          </a:xfrm>
        </p:spPr>
        <p:txBody>
          <a:bodyPr tIns="0" anchor="b"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marL="0" indent="0" algn="l"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630238" algn="l"/>
              </a:tabLst>
              <a:defRPr sz="1200"/>
            </a:lvl3pPr>
            <a:lvl4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/>
                </a:solidFill>
              </a:defRPr>
            </a:lvl4pPr>
            <a:lvl5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5pPr>
            <a:lvl6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6pPr>
            <a:lvl7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7pPr>
            <a:lvl8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8pPr>
            <a:lvl9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9pPr>
          </a:lstStyle>
          <a:p>
            <a:pPr lvl="0"/>
            <a:r>
              <a:rPr lang="it-IT" noProof="0" smtClean="0"/>
              <a:t>Fare clic per modificare stili del testo dello schema</a:t>
            </a:r>
          </a:p>
        </p:txBody>
      </p:sp>
      <p:sp>
        <p:nvSpPr>
          <p:cNvPr id="60" name="Text Placeholder 3"/>
          <p:cNvSpPr>
            <a:spLocks noGrp="1"/>
          </p:cNvSpPr>
          <p:nvPr>
            <p:ph type="body" sz="quarter" idx="42"/>
          </p:nvPr>
        </p:nvSpPr>
        <p:spPr bwMode="gray">
          <a:xfrm>
            <a:off x="1763688" y="4437059"/>
            <a:ext cx="2736304" cy="864150"/>
          </a:xfrm>
        </p:spPr>
        <p:txBody>
          <a:bodyPr tIns="0" anchor="b"/>
          <a:lstStyle>
            <a:lvl1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400"/>
            </a:lvl1pPr>
            <a:lvl2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marL="0" indent="0" algn="l"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630238" algn="l"/>
              </a:tabLst>
              <a:defRPr sz="1400"/>
            </a:lvl3pPr>
            <a:lvl4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400">
                <a:solidFill>
                  <a:schemeClr val="tx1"/>
                </a:solidFill>
              </a:defRPr>
            </a:lvl4pPr>
            <a:lvl5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400" b="0"/>
            </a:lvl5pPr>
            <a:lvl6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400"/>
            </a:lvl6pPr>
            <a:lvl7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400"/>
            </a:lvl7pPr>
            <a:lvl8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400"/>
            </a:lvl8pPr>
            <a:lvl9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400"/>
            </a:lvl9pPr>
          </a:lstStyle>
          <a:p>
            <a:pPr lvl="0"/>
            <a:r>
              <a:rPr lang="it-IT" noProof="0" smtClean="0"/>
              <a:t>Fare clic per modificare stili del testo dello schema</a:t>
            </a:r>
          </a:p>
        </p:txBody>
      </p:sp>
      <p:sp>
        <p:nvSpPr>
          <p:cNvPr id="61" name="Text Placeholder 3"/>
          <p:cNvSpPr>
            <a:spLocks noGrp="1"/>
          </p:cNvSpPr>
          <p:nvPr>
            <p:ph type="body" sz="quarter" idx="43"/>
          </p:nvPr>
        </p:nvSpPr>
        <p:spPr bwMode="gray">
          <a:xfrm>
            <a:off x="1763688" y="5949236"/>
            <a:ext cx="2736874" cy="215535"/>
          </a:xfrm>
        </p:spPr>
        <p:txBody>
          <a:bodyPr tIns="0" anchor="b"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marL="0" indent="0" algn="l"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630238" algn="l"/>
              </a:tabLst>
              <a:defRPr sz="1200"/>
            </a:lvl3pPr>
            <a:lvl4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/>
                </a:solidFill>
              </a:defRPr>
            </a:lvl4pPr>
            <a:lvl5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5pPr>
            <a:lvl6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6pPr>
            <a:lvl7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7pPr>
            <a:lvl8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8pPr>
            <a:lvl9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9pPr>
          </a:lstStyle>
          <a:p>
            <a:pPr lvl="0"/>
            <a:r>
              <a:rPr lang="it-IT" noProof="0" smtClean="0"/>
              <a:t>Fare clic per modificare stili del testo dello schema</a:t>
            </a:r>
          </a:p>
        </p:txBody>
      </p:sp>
      <p:sp>
        <p:nvSpPr>
          <p:cNvPr id="62" name="Text Placeholder 3"/>
          <p:cNvSpPr>
            <a:spLocks noGrp="1"/>
          </p:cNvSpPr>
          <p:nvPr>
            <p:ph type="body" sz="quarter" idx="44"/>
          </p:nvPr>
        </p:nvSpPr>
        <p:spPr bwMode="gray">
          <a:xfrm>
            <a:off x="1763688" y="6164739"/>
            <a:ext cx="2736874" cy="215535"/>
          </a:xfrm>
        </p:spPr>
        <p:txBody>
          <a:bodyPr tIns="0" anchor="b"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marL="0" indent="0" algn="l"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630238" algn="l"/>
              </a:tabLst>
              <a:defRPr sz="1200"/>
            </a:lvl3pPr>
            <a:lvl4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/>
                </a:solidFill>
              </a:defRPr>
            </a:lvl4pPr>
            <a:lvl5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5pPr>
            <a:lvl6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6pPr>
            <a:lvl7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7pPr>
            <a:lvl8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8pPr>
            <a:lvl9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9pPr>
          </a:lstStyle>
          <a:p>
            <a:pPr lvl="0"/>
            <a:r>
              <a:rPr lang="it-IT" noProof="0" smtClean="0"/>
              <a:t>Fare clic per modificare stili del testo dello schema</a:t>
            </a:r>
          </a:p>
        </p:txBody>
      </p:sp>
      <p:sp>
        <p:nvSpPr>
          <p:cNvPr id="63" name="Text Placeholder 3"/>
          <p:cNvSpPr>
            <a:spLocks noGrp="1"/>
          </p:cNvSpPr>
          <p:nvPr>
            <p:ph type="body" sz="quarter" idx="45"/>
          </p:nvPr>
        </p:nvSpPr>
        <p:spPr bwMode="gray">
          <a:xfrm>
            <a:off x="6084168" y="5733743"/>
            <a:ext cx="2736304" cy="215535"/>
          </a:xfrm>
        </p:spPr>
        <p:txBody>
          <a:bodyPr tIns="0" anchor="b"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marL="0" indent="0" algn="l"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630238" algn="l"/>
              </a:tabLst>
              <a:defRPr sz="1200"/>
            </a:lvl3pPr>
            <a:lvl4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/>
                </a:solidFill>
              </a:defRPr>
            </a:lvl4pPr>
            <a:lvl5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5pPr>
            <a:lvl6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6pPr>
            <a:lvl7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7pPr>
            <a:lvl8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8pPr>
            <a:lvl9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9pPr>
          </a:lstStyle>
          <a:p>
            <a:pPr lvl="0"/>
            <a:r>
              <a:rPr lang="it-IT" noProof="0" smtClean="0"/>
              <a:t>Fare clic per modificare stili del testo dello schema</a:t>
            </a:r>
          </a:p>
        </p:txBody>
      </p:sp>
      <p:sp>
        <p:nvSpPr>
          <p:cNvPr id="64" name="Text Placeholder 3"/>
          <p:cNvSpPr>
            <a:spLocks noGrp="1"/>
          </p:cNvSpPr>
          <p:nvPr>
            <p:ph type="body" sz="quarter" idx="46"/>
          </p:nvPr>
        </p:nvSpPr>
        <p:spPr bwMode="gray">
          <a:xfrm>
            <a:off x="6084168" y="5301209"/>
            <a:ext cx="2736304" cy="216024"/>
          </a:xfrm>
        </p:spPr>
        <p:txBody>
          <a:bodyPr tIns="0" anchor="b"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marL="0" indent="0" algn="l"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630238" algn="l"/>
              </a:tabLst>
              <a:defRPr sz="1200"/>
            </a:lvl3pPr>
            <a:lvl4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/>
                </a:solidFill>
              </a:defRPr>
            </a:lvl4pPr>
            <a:lvl5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5pPr>
            <a:lvl6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6pPr>
            <a:lvl7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7pPr>
            <a:lvl8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8pPr>
            <a:lvl9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9pPr>
          </a:lstStyle>
          <a:p>
            <a:pPr lvl="0"/>
            <a:r>
              <a:rPr lang="it-IT" noProof="0" smtClean="0"/>
              <a:t>Fare clic per modificare stili del testo dello schema</a:t>
            </a:r>
          </a:p>
        </p:txBody>
      </p:sp>
      <p:sp>
        <p:nvSpPr>
          <p:cNvPr id="65" name="Text Placeholder 3"/>
          <p:cNvSpPr>
            <a:spLocks noGrp="1"/>
          </p:cNvSpPr>
          <p:nvPr>
            <p:ph type="body" sz="quarter" idx="47"/>
          </p:nvPr>
        </p:nvSpPr>
        <p:spPr bwMode="gray">
          <a:xfrm>
            <a:off x="6084168" y="4437069"/>
            <a:ext cx="2736304" cy="864140"/>
          </a:xfrm>
        </p:spPr>
        <p:txBody>
          <a:bodyPr tIns="0" anchor="b"/>
          <a:lstStyle>
            <a:lvl1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400"/>
            </a:lvl1pPr>
            <a:lvl2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marL="0" indent="0" algn="l"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630238" algn="l"/>
              </a:tabLst>
              <a:defRPr sz="1400"/>
            </a:lvl3pPr>
            <a:lvl4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400">
                <a:solidFill>
                  <a:schemeClr val="tx1"/>
                </a:solidFill>
              </a:defRPr>
            </a:lvl4pPr>
            <a:lvl5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400" b="0"/>
            </a:lvl5pPr>
            <a:lvl6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400"/>
            </a:lvl6pPr>
            <a:lvl7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400"/>
            </a:lvl7pPr>
            <a:lvl8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400"/>
            </a:lvl8pPr>
            <a:lvl9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400"/>
            </a:lvl9pPr>
          </a:lstStyle>
          <a:p>
            <a:pPr lvl="0"/>
            <a:r>
              <a:rPr lang="it-IT" noProof="0" smtClean="0"/>
              <a:t>Fare clic per modificare stili del testo dello schema</a:t>
            </a:r>
          </a:p>
        </p:txBody>
      </p:sp>
      <p:sp>
        <p:nvSpPr>
          <p:cNvPr id="66" name="Text Placeholder 3"/>
          <p:cNvSpPr>
            <a:spLocks noGrp="1"/>
          </p:cNvSpPr>
          <p:nvPr>
            <p:ph type="body" sz="quarter" idx="48"/>
          </p:nvPr>
        </p:nvSpPr>
        <p:spPr bwMode="gray">
          <a:xfrm>
            <a:off x="6084168" y="5949246"/>
            <a:ext cx="2736304" cy="215535"/>
          </a:xfrm>
        </p:spPr>
        <p:txBody>
          <a:bodyPr tIns="0" anchor="b"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marL="0" indent="0" algn="l"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630238" algn="l"/>
              </a:tabLst>
              <a:defRPr sz="1200"/>
            </a:lvl3pPr>
            <a:lvl4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/>
                </a:solidFill>
              </a:defRPr>
            </a:lvl4pPr>
            <a:lvl5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5pPr>
            <a:lvl6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6pPr>
            <a:lvl7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7pPr>
            <a:lvl8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8pPr>
            <a:lvl9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9pPr>
          </a:lstStyle>
          <a:p>
            <a:pPr lvl="0"/>
            <a:r>
              <a:rPr lang="it-IT" noProof="0" smtClean="0"/>
              <a:t>Fare clic per modificare stili del testo dello schema</a:t>
            </a:r>
          </a:p>
        </p:txBody>
      </p:sp>
      <p:sp>
        <p:nvSpPr>
          <p:cNvPr id="67" name="Text Placeholder 3"/>
          <p:cNvSpPr>
            <a:spLocks noGrp="1"/>
          </p:cNvSpPr>
          <p:nvPr>
            <p:ph type="body" sz="quarter" idx="49"/>
          </p:nvPr>
        </p:nvSpPr>
        <p:spPr bwMode="gray">
          <a:xfrm>
            <a:off x="6084168" y="6164749"/>
            <a:ext cx="2736304" cy="215535"/>
          </a:xfrm>
        </p:spPr>
        <p:txBody>
          <a:bodyPr tIns="0" anchor="b"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marL="0" indent="0" algn="l"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630238" algn="l"/>
              </a:tabLst>
              <a:defRPr sz="1200"/>
            </a:lvl3pPr>
            <a:lvl4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/>
                </a:solidFill>
              </a:defRPr>
            </a:lvl4pPr>
            <a:lvl5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5pPr>
            <a:lvl6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6pPr>
            <a:lvl7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7pPr>
            <a:lvl8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8pPr>
            <a:lvl9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9pPr>
          </a:lstStyle>
          <a:p>
            <a:pPr lvl="0"/>
            <a:r>
              <a:rPr lang="it-IT" noProof="0" smtClean="0"/>
              <a:t>Fare clic per modificare stili del testo dello schema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it-IT" noProof="0" smtClean="0"/>
              <a:t>Fare clic per modificare lo stile del titolo</a:t>
            </a:r>
            <a:endParaRPr lang="it-IT" noProof="0"/>
          </a:p>
        </p:txBody>
      </p:sp>
    </p:spTree>
    <p:extLst>
      <p:ext uri="{BB962C8B-B14F-4D97-AF65-F5344CB8AC3E}">
        <p14:creationId xmlns:p14="http://schemas.microsoft.com/office/powerpoint/2010/main" xmlns="" val="36521128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637290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3850" y="260350"/>
            <a:ext cx="6335713" cy="647700"/>
          </a:xfrm>
        </p:spPr>
        <p:txBody>
          <a:bodyPr/>
          <a:lstStyle/>
          <a:p>
            <a:r>
              <a:rPr lang="it-IT" noProof="0" smtClean="0"/>
              <a:t>Fare clic per modificare lo stile del titolo</a:t>
            </a:r>
            <a:endParaRPr lang="it-IT" noProof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23850" y="1052513"/>
            <a:ext cx="8496300" cy="5329237"/>
          </a:xfrm>
        </p:spPr>
        <p:txBody>
          <a:bodyPr/>
          <a:lstStyle>
            <a:lvl2pPr marL="1588" indent="-1588">
              <a:defRPr/>
            </a:lvl2pPr>
          </a:lstStyle>
          <a:p>
            <a:pPr lvl="0"/>
            <a:r>
              <a:rPr lang="it-IT" noProof="0" smtClean="0"/>
              <a:t>Fare clic per modificare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  <a:endParaRPr lang="it-IT" noProof="0"/>
          </a:p>
        </p:txBody>
      </p:sp>
    </p:spTree>
    <p:extLst>
      <p:ext uri="{BB962C8B-B14F-4D97-AF65-F5344CB8AC3E}">
        <p14:creationId xmlns:p14="http://schemas.microsoft.com/office/powerpoint/2010/main" xmlns="" val="2084249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3850" y="260350"/>
            <a:ext cx="6335713" cy="647700"/>
          </a:xfrm>
        </p:spPr>
        <p:txBody>
          <a:bodyPr/>
          <a:lstStyle/>
          <a:p>
            <a:r>
              <a:rPr lang="it-IT" noProof="0" smtClean="0"/>
              <a:t>Fare clic per modificare lo stile del titolo</a:t>
            </a:r>
            <a:endParaRPr lang="it-IT" noProof="0"/>
          </a:p>
        </p:txBody>
      </p:sp>
    </p:spTree>
    <p:extLst>
      <p:ext uri="{BB962C8B-B14F-4D97-AF65-F5344CB8AC3E}">
        <p14:creationId xmlns:p14="http://schemas.microsoft.com/office/powerpoint/2010/main" xmlns="" val="42563605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ags" Target="../tags/tag2.xml"/><Relationship Id="rId5" Type="http://schemas.openxmlformats.org/officeDocument/2006/relationships/slideLayout" Target="../slideLayouts/slideLayout5.xml"/><Relationship Id="rId10" Type="http://schemas.openxmlformats.org/officeDocument/2006/relationships/tags" Target="../tags/tag1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gray">
          <a:xfrm>
            <a:off x="323850" y="260350"/>
            <a:ext cx="6335713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Titolo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  <p:custDataLst>
              <p:tags r:id="rId10"/>
            </p:custDataLst>
          </p:nvPr>
        </p:nvSpPr>
        <p:spPr bwMode="gray">
          <a:xfrm>
            <a:off x="323850" y="1052513"/>
            <a:ext cx="8496300" cy="5329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1800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dirty="0" smtClean="0"/>
              <a:t>Testo</a:t>
            </a:r>
          </a:p>
          <a:p>
            <a:pPr lvl="1"/>
            <a:r>
              <a:rPr lang="it-IT" dirty="0" smtClean="0"/>
              <a:t>Testo</a:t>
            </a:r>
          </a:p>
          <a:p>
            <a:pPr lvl="2"/>
            <a:r>
              <a:rPr lang="it-IT" dirty="0" smtClean="0"/>
              <a:t>Testo</a:t>
            </a:r>
          </a:p>
          <a:p>
            <a:pPr lvl="3"/>
            <a:r>
              <a:rPr lang="it-IT" dirty="0" smtClean="0"/>
              <a:t>Testo</a:t>
            </a:r>
          </a:p>
          <a:p>
            <a:pPr lvl="4"/>
            <a:r>
              <a:rPr lang="it-IT" dirty="0" smtClean="0"/>
              <a:t>Testo</a:t>
            </a:r>
          </a:p>
        </p:txBody>
      </p:sp>
      <p:sp>
        <p:nvSpPr>
          <p:cNvPr id="4" name="VCT_Marker_ID_4" hidden="1"/>
          <p:cNvSpPr/>
          <p:nvPr>
            <p:custDataLst>
              <p:tags r:id="rId11"/>
            </p:custDataLst>
          </p:nvPr>
        </p:nvSpPr>
        <p:spPr bwMode="gray">
          <a:xfrm>
            <a:off x="1270000" y="127000"/>
            <a:ext cx="127000" cy="127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charset="0"/>
              <a:buNone/>
              <a:defRPr/>
            </a:pPr>
            <a:endParaRPr lang="en-US" sz="1600">
              <a:solidFill>
                <a:srgbClr val="000000"/>
              </a:solidFill>
              <a:latin typeface="Arial" charset="0"/>
            </a:endParaRPr>
          </a:p>
        </p:txBody>
      </p:sp>
      <p:grpSp>
        <p:nvGrpSpPr>
          <p:cNvPr id="1030" name="Gruppieren 11"/>
          <p:cNvGrpSpPr>
            <a:grpSpLocks/>
          </p:cNvGrpSpPr>
          <p:nvPr/>
        </p:nvGrpSpPr>
        <p:grpSpPr bwMode="auto">
          <a:xfrm>
            <a:off x="323850" y="-315913"/>
            <a:ext cx="8496300" cy="215900"/>
            <a:chOff x="323850" y="-531550"/>
            <a:chExt cx="8496740" cy="432060"/>
          </a:xfrm>
        </p:grpSpPr>
        <p:cxnSp>
          <p:nvCxnSpPr>
            <p:cNvPr id="23" name="Gerade Verbindung 22"/>
            <p:cNvCxnSpPr/>
            <p:nvPr userDrawn="1"/>
          </p:nvCxnSpPr>
          <p:spPr bwMode="gray">
            <a:xfrm rot="5400000">
              <a:off x="107820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 bwMode="gray">
            <a:xfrm rot="5400000">
              <a:off x="1403287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 bwMode="gray">
            <a:xfrm rot="5400000">
              <a:off x="1547758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Gerade Verbindung 26"/>
            <p:cNvCxnSpPr/>
            <p:nvPr userDrawn="1"/>
          </p:nvCxnSpPr>
          <p:spPr bwMode="gray">
            <a:xfrm rot="5400000">
              <a:off x="2843225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 bwMode="gray">
            <a:xfrm rot="5400000">
              <a:off x="2987694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 Verbindung 28"/>
            <p:cNvCxnSpPr/>
            <p:nvPr userDrawn="1"/>
          </p:nvCxnSpPr>
          <p:spPr bwMode="gray">
            <a:xfrm rot="5400000">
              <a:off x="4284749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 Verbindung 29"/>
            <p:cNvCxnSpPr/>
            <p:nvPr userDrawn="1"/>
          </p:nvCxnSpPr>
          <p:spPr bwMode="gray">
            <a:xfrm rot="5400000">
              <a:off x="4427632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 Verbindung 30"/>
            <p:cNvCxnSpPr/>
            <p:nvPr userDrawn="1"/>
          </p:nvCxnSpPr>
          <p:spPr bwMode="gray">
            <a:xfrm rot="5400000">
              <a:off x="5724686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Gerade Verbindung 31"/>
            <p:cNvCxnSpPr/>
            <p:nvPr userDrawn="1"/>
          </p:nvCxnSpPr>
          <p:spPr bwMode="gray">
            <a:xfrm rot="5400000">
              <a:off x="5867568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Gerade Verbindung 32"/>
            <p:cNvCxnSpPr/>
            <p:nvPr userDrawn="1"/>
          </p:nvCxnSpPr>
          <p:spPr bwMode="gray">
            <a:xfrm rot="5400000">
              <a:off x="7164623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Gerade Verbindung 33"/>
            <p:cNvCxnSpPr/>
            <p:nvPr userDrawn="1"/>
          </p:nvCxnSpPr>
          <p:spPr bwMode="gray">
            <a:xfrm rot="5400000">
              <a:off x="7309093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Gerade Verbindung 34"/>
            <p:cNvCxnSpPr/>
            <p:nvPr userDrawn="1"/>
          </p:nvCxnSpPr>
          <p:spPr bwMode="gray">
            <a:xfrm rot="5400000">
              <a:off x="8604560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31" name="Gruppieren 37"/>
          <p:cNvGrpSpPr>
            <a:grpSpLocks/>
          </p:cNvGrpSpPr>
          <p:nvPr/>
        </p:nvGrpSpPr>
        <p:grpSpPr bwMode="auto">
          <a:xfrm>
            <a:off x="323850" y="6958013"/>
            <a:ext cx="8496300" cy="215900"/>
            <a:chOff x="323850" y="-531550"/>
            <a:chExt cx="8496740" cy="432060"/>
          </a:xfrm>
        </p:grpSpPr>
        <p:cxnSp>
          <p:nvCxnSpPr>
            <p:cNvPr id="39" name="Gerade Verbindung 38"/>
            <p:cNvCxnSpPr/>
            <p:nvPr userDrawn="1"/>
          </p:nvCxnSpPr>
          <p:spPr bwMode="gray">
            <a:xfrm rot="5400000">
              <a:off x="107820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Gerade Verbindung 39"/>
            <p:cNvCxnSpPr/>
            <p:nvPr userDrawn="1"/>
          </p:nvCxnSpPr>
          <p:spPr bwMode="gray">
            <a:xfrm rot="5400000">
              <a:off x="1403287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Gerade Verbindung 40"/>
            <p:cNvCxnSpPr/>
            <p:nvPr userDrawn="1"/>
          </p:nvCxnSpPr>
          <p:spPr bwMode="gray">
            <a:xfrm rot="5400000">
              <a:off x="1547758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Gerade Verbindung 41"/>
            <p:cNvCxnSpPr/>
            <p:nvPr userDrawn="1"/>
          </p:nvCxnSpPr>
          <p:spPr bwMode="gray">
            <a:xfrm rot="5400000">
              <a:off x="2843225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 Verbindung 42"/>
            <p:cNvCxnSpPr/>
            <p:nvPr userDrawn="1"/>
          </p:nvCxnSpPr>
          <p:spPr bwMode="gray">
            <a:xfrm rot="5400000">
              <a:off x="2987694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Gerade Verbindung 43"/>
            <p:cNvCxnSpPr/>
            <p:nvPr userDrawn="1"/>
          </p:nvCxnSpPr>
          <p:spPr bwMode="gray">
            <a:xfrm rot="5400000">
              <a:off x="4284749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Gerade Verbindung 44"/>
            <p:cNvCxnSpPr/>
            <p:nvPr userDrawn="1"/>
          </p:nvCxnSpPr>
          <p:spPr bwMode="gray">
            <a:xfrm rot="5400000">
              <a:off x="4427632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Gerade Verbindung 45"/>
            <p:cNvCxnSpPr/>
            <p:nvPr userDrawn="1"/>
          </p:nvCxnSpPr>
          <p:spPr bwMode="gray">
            <a:xfrm rot="5400000">
              <a:off x="5724686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 Verbindung 46"/>
            <p:cNvCxnSpPr/>
            <p:nvPr userDrawn="1"/>
          </p:nvCxnSpPr>
          <p:spPr bwMode="gray">
            <a:xfrm rot="5400000">
              <a:off x="5867568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 Verbindung 47"/>
            <p:cNvCxnSpPr/>
            <p:nvPr userDrawn="1"/>
          </p:nvCxnSpPr>
          <p:spPr bwMode="gray">
            <a:xfrm rot="5400000">
              <a:off x="7164623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 Verbindung 48"/>
            <p:cNvCxnSpPr/>
            <p:nvPr userDrawn="1"/>
          </p:nvCxnSpPr>
          <p:spPr bwMode="gray">
            <a:xfrm rot="5400000">
              <a:off x="7309093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Gerade Verbindung 49"/>
            <p:cNvCxnSpPr/>
            <p:nvPr userDrawn="1"/>
          </p:nvCxnSpPr>
          <p:spPr bwMode="gray">
            <a:xfrm rot="5400000">
              <a:off x="8604560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32" name="Gruppieren 57"/>
          <p:cNvGrpSpPr>
            <a:grpSpLocks/>
          </p:cNvGrpSpPr>
          <p:nvPr/>
        </p:nvGrpSpPr>
        <p:grpSpPr bwMode="auto">
          <a:xfrm>
            <a:off x="9251950" y="908050"/>
            <a:ext cx="217488" cy="5689600"/>
            <a:chOff x="-540710" y="908650"/>
            <a:chExt cx="432060" cy="5688790"/>
          </a:xfrm>
        </p:grpSpPr>
        <p:cxnSp>
          <p:nvCxnSpPr>
            <p:cNvPr id="2" name="Gerade Verbindung 58"/>
            <p:cNvCxnSpPr/>
            <p:nvPr userDrawn="1"/>
          </p:nvCxnSpPr>
          <p:spPr bwMode="gray">
            <a:xfrm>
              <a:off x="-540710" y="1124519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" name="Gerade Verbindung 59"/>
            <p:cNvCxnSpPr/>
            <p:nvPr userDrawn="1"/>
          </p:nvCxnSpPr>
          <p:spPr bwMode="gray">
            <a:xfrm>
              <a:off x="-540710" y="90865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Gerade Verbindung 61"/>
            <p:cNvCxnSpPr/>
            <p:nvPr userDrawn="1"/>
          </p:nvCxnSpPr>
          <p:spPr bwMode="gray">
            <a:xfrm>
              <a:off x="-540710" y="659744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Gerade Verbindung 62"/>
            <p:cNvCxnSpPr/>
            <p:nvPr userDrawn="1"/>
          </p:nvCxnSpPr>
          <p:spPr bwMode="gray">
            <a:xfrm>
              <a:off x="-540710" y="6452999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Gerade Verbindung 79"/>
            <p:cNvCxnSpPr/>
            <p:nvPr userDrawn="1"/>
          </p:nvCxnSpPr>
          <p:spPr bwMode="gray">
            <a:xfrm>
              <a:off x="-540710" y="5445079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Gerade Verbindung 80"/>
            <p:cNvCxnSpPr/>
            <p:nvPr userDrawn="1"/>
          </p:nvCxnSpPr>
          <p:spPr bwMode="gray">
            <a:xfrm>
              <a:off x="-540710" y="5300638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Gerade Verbindung 81"/>
            <p:cNvCxnSpPr/>
            <p:nvPr userDrawn="1"/>
          </p:nvCxnSpPr>
          <p:spPr bwMode="gray">
            <a:xfrm>
              <a:off x="-540710" y="4365733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Gerade Verbindung 82"/>
            <p:cNvCxnSpPr/>
            <p:nvPr userDrawn="1"/>
          </p:nvCxnSpPr>
          <p:spPr bwMode="gray">
            <a:xfrm>
              <a:off x="-540710" y="4221291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Gerade Verbindung 83"/>
            <p:cNvCxnSpPr/>
            <p:nvPr userDrawn="1"/>
          </p:nvCxnSpPr>
          <p:spPr bwMode="gray">
            <a:xfrm>
              <a:off x="-540710" y="328480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84"/>
            <p:cNvCxnSpPr/>
            <p:nvPr userDrawn="1"/>
          </p:nvCxnSpPr>
          <p:spPr bwMode="gray">
            <a:xfrm>
              <a:off x="-540710" y="3140357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85"/>
            <p:cNvCxnSpPr/>
            <p:nvPr userDrawn="1"/>
          </p:nvCxnSpPr>
          <p:spPr bwMode="gray">
            <a:xfrm>
              <a:off x="-540710" y="2205453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Gerade Verbindung 86"/>
            <p:cNvCxnSpPr/>
            <p:nvPr userDrawn="1"/>
          </p:nvCxnSpPr>
          <p:spPr bwMode="gray">
            <a:xfrm>
              <a:off x="-540710" y="2061011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Gerade Verbindung 88"/>
            <p:cNvCxnSpPr/>
            <p:nvPr userDrawn="1"/>
          </p:nvCxnSpPr>
          <p:spPr bwMode="gray">
            <a:xfrm>
              <a:off x="-540710" y="6381571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33" name="Gruppieren 57"/>
          <p:cNvGrpSpPr>
            <a:grpSpLocks/>
          </p:cNvGrpSpPr>
          <p:nvPr/>
        </p:nvGrpSpPr>
        <p:grpSpPr bwMode="auto">
          <a:xfrm>
            <a:off x="-325438" y="908050"/>
            <a:ext cx="217488" cy="5689600"/>
            <a:chOff x="-540710" y="908650"/>
            <a:chExt cx="432060" cy="5688790"/>
          </a:xfrm>
        </p:grpSpPr>
        <p:cxnSp>
          <p:nvCxnSpPr>
            <p:cNvPr id="59" name="Gerade Verbindung 58"/>
            <p:cNvCxnSpPr/>
            <p:nvPr userDrawn="1"/>
          </p:nvCxnSpPr>
          <p:spPr bwMode="gray">
            <a:xfrm>
              <a:off x="-540710" y="1124519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Gerade Verbindung 59"/>
            <p:cNvCxnSpPr/>
            <p:nvPr userDrawn="1"/>
          </p:nvCxnSpPr>
          <p:spPr bwMode="gray">
            <a:xfrm>
              <a:off x="-540710" y="90865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Gerade Verbindung 61"/>
            <p:cNvCxnSpPr/>
            <p:nvPr userDrawn="1"/>
          </p:nvCxnSpPr>
          <p:spPr bwMode="gray">
            <a:xfrm>
              <a:off x="-540710" y="659744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Gerade Verbindung 62"/>
            <p:cNvCxnSpPr/>
            <p:nvPr userDrawn="1"/>
          </p:nvCxnSpPr>
          <p:spPr bwMode="gray">
            <a:xfrm>
              <a:off x="-540710" y="6452999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Gerade Verbindung 79"/>
            <p:cNvCxnSpPr/>
            <p:nvPr userDrawn="1"/>
          </p:nvCxnSpPr>
          <p:spPr bwMode="gray">
            <a:xfrm>
              <a:off x="-540710" y="5445079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Gerade Verbindung 80"/>
            <p:cNvCxnSpPr/>
            <p:nvPr userDrawn="1"/>
          </p:nvCxnSpPr>
          <p:spPr bwMode="gray">
            <a:xfrm>
              <a:off x="-540710" y="5300638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Gerade Verbindung 81"/>
            <p:cNvCxnSpPr/>
            <p:nvPr userDrawn="1"/>
          </p:nvCxnSpPr>
          <p:spPr bwMode="gray">
            <a:xfrm>
              <a:off x="-540710" y="4365733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Gerade Verbindung 82"/>
            <p:cNvCxnSpPr/>
            <p:nvPr userDrawn="1"/>
          </p:nvCxnSpPr>
          <p:spPr bwMode="gray">
            <a:xfrm>
              <a:off x="-540710" y="4221291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Gerade Verbindung 83"/>
            <p:cNvCxnSpPr/>
            <p:nvPr userDrawn="1"/>
          </p:nvCxnSpPr>
          <p:spPr bwMode="gray">
            <a:xfrm>
              <a:off x="-540710" y="328480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Gerade Verbindung 84"/>
            <p:cNvCxnSpPr/>
            <p:nvPr userDrawn="1"/>
          </p:nvCxnSpPr>
          <p:spPr bwMode="gray">
            <a:xfrm>
              <a:off x="-540710" y="3140357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Gerade Verbindung 85"/>
            <p:cNvCxnSpPr/>
            <p:nvPr userDrawn="1"/>
          </p:nvCxnSpPr>
          <p:spPr bwMode="gray">
            <a:xfrm>
              <a:off x="-540710" y="2205453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Gerade Verbindung 86"/>
            <p:cNvCxnSpPr/>
            <p:nvPr userDrawn="1"/>
          </p:nvCxnSpPr>
          <p:spPr bwMode="gray">
            <a:xfrm>
              <a:off x="-540710" y="2061011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Gerade Verbindung 88"/>
            <p:cNvCxnSpPr/>
            <p:nvPr userDrawn="1"/>
          </p:nvCxnSpPr>
          <p:spPr bwMode="gray">
            <a:xfrm>
              <a:off x="-540710" y="6381571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34" name="Rectangle 86"/>
          <p:cNvSpPr>
            <a:spLocks noChangeArrowheads="1"/>
          </p:cNvSpPr>
          <p:nvPr/>
        </p:nvSpPr>
        <p:spPr bwMode="gray">
          <a:xfrm>
            <a:off x="7596188" y="6597650"/>
            <a:ext cx="1223962" cy="1079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506EDE17-3B4D-4794-B558-9D624719E52A}" type="slidenum">
              <a:rPr lang="it-IT" sz="800">
                <a:solidFill>
                  <a:srgbClr val="928580"/>
                </a:solidFill>
                <a:latin typeface="Arial" pitchFamily="34" charset="0"/>
                <a:cs typeface="Arial" pitchFamily="34" charset="0"/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it-IT" sz="800">
              <a:solidFill>
                <a:srgbClr val="92858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5" name="Rechteck 13"/>
          <p:cNvSpPr/>
          <p:nvPr/>
        </p:nvSpPr>
        <p:spPr bwMode="gray">
          <a:xfrm>
            <a:off x="324390" y="6597440"/>
            <a:ext cx="7056000" cy="14400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lIns="0" tIns="0" rIns="0" bIns="0" anchor="ctr"/>
          <a:lstStyle/>
          <a:p>
            <a:pPr marL="0" lvl="8">
              <a:defRPr/>
            </a:pPr>
            <a:r>
              <a:rPr lang="it-IT" sz="800" dirty="0">
                <a:solidFill>
                  <a:srgbClr val="928580"/>
                </a:solidFill>
                <a:latin typeface="Arial" pitchFamily="34" charset="0"/>
                <a:cs typeface="Arial" charset="0"/>
              </a:rPr>
              <a:t>© GfK Eurisko | </a:t>
            </a:r>
            <a:r>
              <a:rPr lang="it-IT" sz="800" dirty="0" smtClean="0">
                <a:solidFill>
                  <a:srgbClr val="928580"/>
                </a:solidFill>
                <a:latin typeface="Arial" pitchFamily="34" charset="0"/>
                <a:cs typeface="Arial" charset="0"/>
              </a:rPr>
              <a:t>Conoscere</a:t>
            </a:r>
            <a:r>
              <a:rPr lang="it-IT" sz="800" baseline="0" dirty="0" smtClean="0">
                <a:solidFill>
                  <a:srgbClr val="928580"/>
                </a:solidFill>
                <a:latin typeface="Arial" pitchFamily="34" charset="0"/>
                <a:cs typeface="Arial" charset="0"/>
              </a:rPr>
              <a:t> l’alcool</a:t>
            </a:r>
            <a:r>
              <a:rPr lang="it-IT" sz="800" dirty="0" smtClean="0">
                <a:solidFill>
                  <a:srgbClr val="928580"/>
                </a:solidFill>
                <a:latin typeface="Arial" pitchFamily="34" charset="0"/>
                <a:cs typeface="Arial" charset="0"/>
              </a:rPr>
              <a:t> </a:t>
            </a:r>
            <a:r>
              <a:rPr lang="it-IT" sz="800" dirty="0">
                <a:solidFill>
                  <a:srgbClr val="928580"/>
                </a:solidFill>
                <a:latin typeface="Arial" pitchFamily="34" charset="0"/>
                <a:cs typeface="Arial" charset="0"/>
              </a:rPr>
              <a:t>| </a:t>
            </a:r>
            <a:r>
              <a:rPr lang="it-IT" sz="800" baseline="0" dirty="0" smtClean="0">
                <a:solidFill>
                  <a:srgbClr val="928580"/>
                </a:solidFill>
                <a:latin typeface="Arial" pitchFamily="34" charset="0"/>
                <a:cs typeface="Arial" charset="0"/>
              </a:rPr>
              <a:t> Settembre 2012</a:t>
            </a:r>
            <a:endParaRPr lang="it-IT" sz="800" dirty="0">
              <a:solidFill>
                <a:srgbClr val="928580"/>
              </a:solidFill>
              <a:latin typeface="Arial" pitchFamily="34" charset="0"/>
              <a:cs typeface="Arial" charset="0"/>
            </a:endParaRPr>
          </a:p>
        </p:txBody>
      </p:sp>
      <p:pic>
        <p:nvPicPr>
          <p:cNvPr id="1037" name="Picture 2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gray">
          <a:xfrm>
            <a:off x="8170863" y="260350"/>
            <a:ext cx="649287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544356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000" kern="1200">
          <a:solidFill>
            <a:schemeClr val="tx1"/>
          </a:solidFill>
          <a:latin typeface="Arial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ts val="600"/>
        </a:spcBef>
        <a:spcAft>
          <a:spcPct val="0"/>
        </a:spcAft>
        <a:buFont typeface="Arial" pitchFamily="34" charset="0"/>
        <a:defRPr kern="1200">
          <a:solidFill>
            <a:schemeClr val="tx2"/>
          </a:solidFill>
          <a:latin typeface="Arial" charset="0"/>
          <a:ea typeface="+mn-ea"/>
          <a:cs typeface="+mn-cs"/>
        </a:defRPr>
      </a:lvl1pPr>
      <a:lvl2pPr marL="1588" indent="-1588" algn="l" rtl="0" eaLnBrk="1" fontAlgn="base" hangingPunct="1">
        <a:spcBef>
          <a:spcPts val="600"/>
        </a:spcBef>
        <a:spcAft>
          <a:spcPct val="0"/>
        </a:spcAft>
        <a:buFont typeface="Arial" pitchFamily="34" charset="0"/>
        <a:defRPr sz="16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180975" indent="-177800" algn="l" rtl="0" eaLnBrk="1" fontAlgn="base" hangingPunct="1">
        <a:spcBef>
          <a:spcPts val="300"/>
        </a:spcBef>
        <a:spcAft>
          <a:spcPct val="0"/>
        </a:spcAft>
        <a:buFont typeface="Arial" pitchFamily="34" charset="0"/>
        <a:buChar char="•"/>
        <a:defRPr sz="16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360363" indent="-177800" algn="l" rtl="0" eaLnBrk="1" fontAlgn="base" hangingPunct="1">
        <a:spcBef>
          <a:spcPts val="300"/>
        </a:spcBef>
        <a:spcAft>
          <a:spcPct val="0"/>
        </a:spcAft>
        <a:buFont typeface="Arial" pitchFamily="34" charset="0"/>
        <a:buChar char="•"/>
        <a:defRPr sz="1600"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539750" indent="-177800" algn="l" rtl="0" eaLnBrk="1" fontAlgn="base" hangingPunct="1">
        <a:spcBef>
          <a:spcPts val="300"/>
        </a:spcBef>
        <a:spcAft>
          <a:spcPct val="0"/>
        </a:spcAft>
        <a:buFont typeface="Arial" pitchFamily="34" charset="0"/>
        <a:buChar char="•"/>
        <a:defRPr sz="1600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0" indent="0" algn="l" defTabSz="914400" rtl="0" eaLnBrk="1" latinLnBrk="0" hangingPunct="1">
        <a:spcBef>
          <a:spcPts val="600"/>
        </a:spcBef>
        <a:spcAft>
          <a:spcPts val="0"/>
        </a:spcAft>
        <a:buFont typeface="Arial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0" indent="0" algn="l" defTabSz="914400" rtl="0" eaLnBrk="1" latinLnBrk="0" hangingPunct="1">
        <a:spcBef>
          <a:spcPts val="600"/>
        </a:spcBef>
        <a:spcAft>
          <a:spcPts val="0"/>
        </a:spcAft>
        <a:buFont typeface="Arial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l" defTabSz="914400" rtl="0" eaLnBrk="1" latinLnBrk="0" hangingPunct="1">
        <a:spcBef>
          <a:spcPts val="600"/>
        </a:spcBef>
        <a:spcAft>
          <a:spcPts val="0"/>
        </a:spcAft>
        <a:buFont typeface="Arial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0" indent="0" algn="l" defTabSz="914400" rtl="0" eaLnBrk="1" latinLnBrk="0" hangingPunct="1">
        <a:spcBef>
          <a:spcPts val="600"/>
        </a:spcBef>
        <a:spcAft>
          <a:spcPts val="0"/>
        </a:spcAft>
        <a:buFont typeface="Arial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>
                <a:latin typeface="Arial" pitchFamily="34" charset="0"/>
              </a:rPr>
              <a:t/>
            </a:r>
            <a:br>
              <a:rPr lang="en-US" sz="4000" dirty="0">
                <a:latin typeface="Arial" pitchFamily="34" charset="0"/>
              </a:rPr>
            </a:br>
            <a:r>
              <a:rPr lang="en-US" sz="4000" dirty="0">
                <a:latin typeface="Arial" pitchFamily="34" charset="0"/>
              </a:rPr>
              <a:t/>
            </a:r>
            <a:br>
              <a:rPr lang="en-US" sz="4000" dirty="0">
                <a:latin typeface="Arial" pitchFamily="34" charset="0"/>
              </a:rPr>
            </a:br>
            <a:r>
              <a:rPr lang="en-US" sz="4000" dirty="0" smtClean="0">
                <a:latin typeface="Arial" pitchFamily="34" charset="0"/>
              </a:rPr>
              <a:t/>
            </a:r>
            <a:br>
              <a:rPr lang="en-US" sz="4000" dirty="0" smtClean="0">
                <a:latin typeface="Arial" pitchFamily="34" charset="0"/>
              </a:rPr>
            </a:br>
            <a:r>
              <a:rPr lang="en-US" sz="4000" dirty="0" smtClean="0">
                <a:latin typeface="Arial" pitchFamily="34" charset="0"/>
              </a:rPr>
              <a:t>“Conoscere </a:t>
            </a:r>
            <a:r>
              <a:rPr lang="en-US" sz="4000" dirty="0" err="1" smtClean="0">
                <a:latin typeface="Arial" pitchFamily="34" charset="0"/>
              </a:rPr>
              <a:t>l’alcool</a:t>
            </a:r>
            <a:r>
              <a:rPr lang="en-US" sz="4000" dirty="0" smtClean="0">
                <a:latin typeface="Arial" pitchFamily="34" charset="0"/>
              </a:rPr>
              <a:t>”</a:t>
            </a:r>
            <a:endParaRPr lang="en-US" sz="4000" dirty="0">
              <a:latin typeface="Arial" pitchFamily="34" charset="0"/>
            </a:endParaRPr>
          </a:p>
        </p:txBody>
      </p:sp>
      <p:sp>
        <p:nvSpPr>
          <p:cNvPr id="3075" name="Rectangle 1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0" indent="0" eaLnBrk="1" hangingPunct="1"/>
            <a:r>
              <a:rPr lang="it-IT" dirty="0" err="1" smtClean="0">
                <a:latin typeface="Arial" pitchFamily="34" charset="0"/>
              </a:rPr>
              <a:t>Survey</a:t>
            </a:r>
            <a:r>
              <a:rPr lang="it-IT" dirty="0" smtClean="0">
                <a:latin typeface="Arial" pitchFamily="34" charset="0"/>
              </a:rPr>
              <a:t> </a:t>
            </a:r>
            <a:r>
              <a:rPr lang="it-IT" dirty="0">
                <a:latin typeface="Arial" pitchFamily="34" charset="0"/>
              </a:rPr>
              <a:t>n</a:t>
            </a:r>
            <a:r>
              <a:rPr lang="it-IT" dirty="0" smtClean="0">
                <a:latin typeface="Arial" pitchFamily="34" charset="0"/>
              </a:rPr>
              <a:t>.29474</a:t>
            </a:r>
            <a:endParaRPr lang="it-IT" dirty="0">
              <a:latin typeface="Arial" pitchFamily="34" charset="0"/>
            </a:endParaRPr>
          </a:p>
        </p:txBody>
      </p:sp>
      <p:sp>
        <p:nvSpPr>
          <p:cNvPr id="3076" name="Rectangle 10"/>
          <p:cNvSpPr>
            <a:spLocks noChangeArrowheads="1"/>
          </p:cNvSpPr>
          <p:nvPr/>
        </p:nvSpPr>
        <p:spPr bwMode="gray">
          <a:xfrm>
            <a:off x="323850" y="6237288"/>
            <a:ext cx="8496300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sz="1200" dirty="0">
                <a:solidFill>
                  <a:srgbClr val="928580"/>
                </a:solidFill>
                <a:latin typeface="Arial" pitchFamily="34" charset="0"/>
                <a:cs typeface="Arial" pitchFamily="34" charset="0"/>
              </a:rPr>
              <a:t>GfK Eurisko</a:t>
            </a:r>
            <a:br>
              <a:rPr lang="en-US" sz="1200" dirty="0">
                <a:solidFill>
                  <a:srgbClr val="928580"/>
                </a:solidFill>
                <a:latin typeface="Arial" pitchFamily="34" charset="0"/>
                <a:cs typeface="Arial" pitchFamily="34" charset="0"/>
              </a:rPr>
            </a:br>
            <a:r>
              <a:rPr lang="en-US" sz="1200" dirty="0">
                <a:solidFill>
                  <a:srgbClr val="928580"/>
                </a:solidFill>
                <a:latin typeface="Arial" pitchFamily="34" charset="0"/>
                <a:cs typeface="Arial" pitchFamily="34" charset="0"/>
              </a:rPr>
              <a:t>Milano, </a:t>
            </a:r>
            <a:r>
              <a:rPr lang="it-IT" sz="1200" dirty="0" err="1" smtClean="0">
                <a:solidFill>
                  <a:srgbClr val="928580"/>
                </a:solidFill>
                <a:latin typeface="Arial" pitchFamily="34" charset="0"/>
                <a:cs typeface="Arial" pitchFamily="34" charset="0"/>
              </a:rPr>
              <a:t>September</a:t>
            </a:r>
            <a:r>
              <a:rPr lang="en-US" sz="1200" dirty="0" smtClean="0">
                <a:solidFill>
                  <a:srgbClr val="92858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200" dirty="0">
                <a:solidFill>
                  <a:srgbClr val="928580"/>
                </a:solidFill>
                <a:latin typeface="Arial" pitchFamily="34" charset="0"/>
                <a:cs typeface="Arial" pitchFamily="34" charset="0"/>
              </a:rPr>
              <a:t>2012 </a:t>
            </a:r>
          </a:p>
        </p:txBody>
      </p:sp>
    </p:spTree>
    <p:extLst>
      <p:ext uri="{BB962C8B-B14F-4D97-AF65-F5344CB8AC3E}">
        <p14:creationId xmlns:p14="http://schemas.microsoft.com/office/powerpoint/2010/main" xmlns="" val="918383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Grp="1"/>
          </p:cNvSpPr>
          <p:nvPr>
            <p:ph type="title"/>
          </p:nvPr>
        </p:nvSpPr>
        <p:spPr>
          <a:xfrm>
            <a:off x="302584" y="260350"/>
            <a:ext cx="7776542" cy="647700"/>
          </a:xfrm>
        </p:spPr>
        <p:txBody>
          <a:bodyPr/>
          <a:lstStyle/>
          <a:p>
            <a:r>
              <a:rPr lang="it-IT" dirty="0" smtClean="0"/>
              <a:t/>
            </a:r>
            <a:br>
              <a:rPr lang="it-IT" dirty="0" smtClean="0"/>
            </a:br>
            <a:r>
              <a:rPr lang="en-US" dirty="0"/>
              <a:t>Perception of the </a:t>
            </a:r>
            <a:r>
              <a:rPr lang="en-US" dirty="0" smtClean="0"/>
              <a:t>general level </a:t>
            </a:r>
            <a:r>
              <a:rPr lang="en-US" dirty="0"/>
              <a:t>of knowledge </a:t>
            </a:r>
            <a:r>
              <a:rPr lang="en-US" dirty="0" smtClean="0"/>
              <a:t>on </a:t>
            </a:r>
            <a:r>
              <a:rPr lang="en-US" dirty="0"/>
              <a:t>the </a:t>
            </a:r>
            <a:r>
              <a:rPr lang="en-US" dirty="0" smtClean="0"/>
              <a:t>alcohol issue</a:t>
            </a:r>
            <a:endParaRPr lang="en-US" dirty="0" smtClean="0">
              <a:latin typeface="Arial" pitchFamily="34" charset="0"/>
            </a:endParaRPr>
          </a:p>
        </p:txBody>
      </p:sp>
      <p:graphicFrame>
        <p:nvGraphicFramePr>
          <p:cNvPr id="8" name="Grafico 7"/>
          <p:cNvGraphicFramePr/>
          <p:nvPr>
            <p:extLst>
              <p:ext uri="{D42A27DB-BD31-4B8C-83A1-F6EECF244321}">
                <p14:modId xmlns:p14="http://schemas.microsoft.com/office/powerpoint/2010/main" xmlns="" val="3235534635"/>
              </p:ext>
            </p:extLst>
          </p:nvPr>
        </p:nvGraphicFramePr>
        <p:xfrm>
          <a:off x="2483768" y="2872537"/>
          <a:ext cx="4680520" cy="33966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CasellaDiTesto 10"/>
          <p:cNvSpPr txBox="1"/>
          <p:nvPr/>
        </p:nvSpPr>
        <p:spPr>
          <a:xfrm>
            <a:off x="2987824" y="5517232"/>
            <a:ext cx="12682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000000"/>
                </a:solidFill>
              </a:rPr>
              <a:t>Not so much</a:t>
            </a:r>
            <a:endParaRPr lang="en-GB" sz="1400" b="1" dirty="0">
              <a:solidFill>
                <a:srgbClr val="000000"/>
              </a:solidFill>
            </a:endParaRPr>
          </a:p>
        </p:txBody>
      </p:sp>
      <p:sp>
        <p:nvSpPr>
          <p:cNvPr id="2" name="Parentesi graffa chiusa 1"/>
          <p:cNvSpPr/>
          <p:nvPr/>
        </p:nvSpPr>
        <p:spPr>
          <a:xfrm>
            <a:off x="5611219" y="5117083"/>
            <a:ext cx="108012" cy="1027857"/>
          </a:xfrm>
          <a:prstGeom prst="rightBrac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CasellaDiTesto 3"/>
          <p:cNvSpPr txBox="1"/>
          <p:nvPr/>
        </p:nvSpPr>
        <p:spPr>
          <a:xfrm>
            <a:off x="5864117" y="5446345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1" dirty="0" smtClean="0">
                <a:latin typeface="Arial" pitchFamily="34" charset="0"/>
                <a:cs typeface="Arial" pitchFamily="34" charset="0"/>
              </a:rPr>
              <a:t>30%</a:t>
            </a:r>
            <a:endParaRPr lang="it-IT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314766" y="2249318"/>
            <a:ext cx="54345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latin typeface="Arial" pitchFamily="34" charset="0"/>
                <a:cs typeface="Arial" pitchFamily="34" charset="0"/>
              </a:rPr>
              <a:t>B</a:t>
            </a:r>
            <a:r>
              <a:rPr lang="en-GB" sz="1600" b="1" dirty="0" smtClean="0">
                <a:latin typeface="Arial" pitchFamily="34" charset="0"/>
                <a:cs typeface="Arial" pitchFamily="34" charset="0"/>
              </a:rPr>
              <a:t>elieve that people are informed on the alcohol issue:</a:t>
            </a:r>
            <a:endParaRPr lang="en-GB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CasellaDiTesto 15"/>
          <p:cNvSpPr txBox="1"/>
          <p:nvPr/>
        </p:nvSpPr>
        <p:spPr>
          <a:xfrm>
            <a:off x="314726" y="1596638"/>
            <a:ext cx="8433738" cy="307777"/>
          </a:xfrm>
          <a:prstGeom prst="rect">
            <a:avLst/>
          </a:prstGeom>
          <a:noFill/>
          <a:ln w="19050">
            <a:solidFill>
              <a:srgbClr val="FF66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It is worth noticing that </a:t>
            </a:r>
            <a:r>
              <a:rPr lang="en-US" sz="1400" dirty="0"/>
              <a:t>30% </a:t>
            </a:r>
            <a:r>
              <a:rPr lang="en-US" sz="1400" dirty="0" smtClean="0"/>
              <a:t>believes </a:t>
            </a:r>
            <a:r>
              <a:rPr lang="en-US" sz="1400" dirty="0"/>
              <a:t>that there is not enough information on this topic</a:t>
            </a:r>
            <a:endParaRPr lang="it-IT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Rectangle 10"/>
          <p:cNvSpPr>
            <a:spLocks noChangeArrowheads="1"/>
          </p:cNvSpPr>
          <p:nvPr/>
        </p:nvSpPr>
        <p:spPr bwMode="auto">
          <a:xfrm>
            <a:off x="323528" y="1328473"/>
            <a:ext cx="345638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i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Base: total sample (18  </a:t>
            </a:r>
            <a:r>
              <a:rPr lang="en-GB" sz="1000" b="1" i="1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y.o</a:t>
            </a:r>
            <a:r>
              <a:rPr lang="en-GB" sz="1000" b="1" i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. and over), n=200, % Values</a:t>
            </a:r>
            <a:endParaRPr lang="en-GB" sz="1000" b="1" i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CasellaDiTesto 19"/>
          <p:cNvSpPr txBox="1"/>
          <p:nvPr/>
        </p:nvSpPr>
        <p:spPr>
          <a:xfrm>
            <a:off x="3691798" y="3049215"/>
            <a:ext cx="5643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000000"/>
                </a:solidFill>
              </a:rPr>
              <a:t>Very</a:t>
            </a:r>
            <a:endParaRPr lang="en-GB" sz="1400" b="1" dirty="0">
              <a:solidFill>
                <a:srgbClr val="000000"/>
              </a:solidFill>
            </a:endParaRPr>
          </a:p>
        </p:txBody>
      </p:sp>
      <p:sp>
        <p:nvSpPr>
          <p:cNvPr id="21" name="CasellaDiTesto 20"/>
          <p:cNvSpPr txBox="1"/>
          <p:nvPr/>
        </p:nvSpPr>
        <p:spPr>
          <a:xfrm>
            <a:off x="3175375" y="4163938"/>
            <a:ext cx="10807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000000"/>
                </a:solidFill>
              </a:rPr>
              <a:t>Somewhat</a:t>
            </a:r>
            <a:endParaRPr lang="en-GB" sz="1400" b="1" dirty="0">
              <a:solidFill>
                <a:srgbClr val="000000"/>
              </a:solidFill>
            </a:endParaRPr>
          </a:p>
        </p:txBody>
      </p:sp>
      <p:sp>
        <p:nvSpPr>
          <p:cNvPr id="22" name="CasellaDiTesto 21"/>
          <p:cNvSpPr txBox="1"/>
          <p:nvPr/>
        </p:nvSpPr>
        <p:spPr>
          <a:xfrm>
            <a:off x="3584141" y="5132809"/>
            <a:ext cx="6719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000000"/>
                </a:solidFill>
              </a:rPr>
              <a:t>So </a:t>
            </a:r>
            <a:r>
              <a:rPr lang="en-GB" sz="1400" b="1" dirty="0" err="1" smtClean="0">
                <a:solidFill>
                  <a:srgbClr val="000000"/>
                </a:solidFill>
              </a:rPr>
              <a:t>so</a:t>
            </a:r>
            <a:endParaRPr lang="en-GB" sz="1400" b="1" dirty="0">
              <a:solidFill>
                <a:srgbClr val="000000"/>
              </a:solidFill>
            </a:endParaRPr>
          </a:p>
        </p:txBody>
      </p:sp>
      <p:sp>
        <p:nvSpPr>
          <p:cNvPr id="23" name="CasellaDiTesto 22"/>
          <p:cNvSpPr txBox="1"/>
          <p:nvPr/>
        </p:nvSpPr>
        <p:spPr>
          <a:xfrm>
            <a:off x="3316439" y="5825679"/>
            <a:ext cx="9396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smtClean="0">
                <a:solidFill>
                  <a:srgbClr val="000000"/>
                </a:solidFill>
              </a:rPr>
              <a:t>Not at all</a:t>
            </a:r>
            <a:endParaRPr lang="en-GB" sz="1400" b="1">
              <a:solidFill>
                <a:srgbClr val="000000"/>
              </a:solidFill>
            </a:endParaRPr>
          </a:p>
        </p:txBody>
      </p:sp>
      <p:sp>
        <p:nvSpPr>
          <p:cNvPr id="24" name="Rectangle 4"/>
          <p:cNvSpPr txBox="1">
            <a:spLocks/>
          </p:cNvSpPr>
          <p:nvPr/>
        </p:nvSpPr>
        <p:spPr bwMode="gray">
          <a:xfrm>
            <a:off x="323528" y="906297"/>
            <a:ext cx="8136904" cy="4566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it-IT" sz="1000" i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Q2 - </a:t>
            </a:r>
            <a:r>
              <a:rPr lang="en-US" sz="1000" dirty="0" smtClean="0"/>
              <a:t>In </a:t>
            </a:r>
            <a:r>
              <a:rPr lang="en-US" sz="1000" dirty="0"/>
              <a:t>particular, do you think that people are informed about alcohol, its effects, the penalties that may be incurred if it is found to be positive alcohol test?</a:t>
            </a:r>
            <a:endParaRPr lang="it-IT" sz="1000" i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08211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Grp="1"/>
          </p:cNvSpPr>
          <p:nvPr>
            <p:ph type="title"/>
          </p:nvPr>
        </p:nvSpPr>
        <p:spPr>
          <a:xfrm>
            <a:off x="323850" y="260350"/>
            <a:ext cx="6912446" cy="647700"/>
          </a:xfrm>
        </p:spPr>
        <p:txBody>
          <a:bodyPr/>
          <a:lstStyle/>
          <a:p>
            <a:r>
              <a:rPr lang="en-GB" dirty="0" smtClean="0"/>
              <a:t>Information about alcohol issue before the activity</a:t>
            </a:r>
            <a:endParaRPr lang="en-GB" dirty="0" smtClean="0">
              <a:latin typeface="Arial" pitchFamily="34" charset="0"/>
            </a:endParaRPr>
          </a:p>
        </p:txBody>
      </p:sp>
      <p:graphicFrame>
        <p:nvGraphicFramePr>
          <p:cNvPr id="5" name="Grafico 4"/>
          <p:cNvGraphicFramePr/>
          <p:nvPr>
            <p:extLst>
              <p:ext uri="{D42A27DB-BD31-4B8C-83A1-F6EECF244321}">
                <p14:modId xmlns:p14="http://schemas.microsoft.com/office/powerpoint/2010/main" xmlns="" val="2909175718"/>
              </p:ext>
            </p:extLst>
          </p:nvPr>
        </p:nvGraphicFramePr>
        <p:xfrm>
          <a:off x="3923928" y="2348880"/>
          <a:ext cx="2777082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" name="Tabel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665595047"/>
              </p:ext>
            </p:extLst>
          </p:nvPr>
        </p:nvGraphicFramePr>
        <p:xfrm>
          <a:off x="528919" y="2510563"/>
          <a:ext cx="3475856" cy="4032450"/>
        </p:xfrm>
        <a:graphic>
          <a:graphicData uri="http://schemas.openxmlformats.org/drawingml/2006/table">
            <a:tbl>
              <a:tblPr/>
              <a:tblGrid>
                <a:gridCol w="3475856"/>
              </a:tblGrid>
              <a:tr h="448050"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baseline="0" noProof="0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They inform themselves on the alcohol issue:</a:t>
                      </a:r>
                      <a:endParaRPr lang="en-GB" sz="1200" b="1" i="0" u="none" strike="noStrike" noProof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8050">
                <a:tc>
                  <a:txBody>
                    <a:bodyPr/>
                    <a:lstStyle/>
                    <a:p>
                      <a:pPr algn="r" fontAlgn="b"/>
                      <a:endParaRPr lang="en-GB" sz="1200" b="1" i="0" u="none" strike="noStrike" noProof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8050"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noProof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  ..because</a:t>
                      </a:r>
                      <a:r>
                        <a:rPr lang="en-GB" sz="1200" b="1" i="0" u="none" strike="noStrike" baseline="0" noProof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they drive very often</a:t>
                      </a:r>
                      <a:endParaRPr lang="en-GB" sz="1200" b="1" i="0" u="none" strike="noStrike" noProof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8050"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noProof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  …for</a:t>
                      </a:r>
                      <a:r>
                        <a:rPr lang="en-GB" sz="1200" b="1" i="0" u="none" strike="noStrike" baseline="0" noProof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health problems</a:t>
                      </a:r>
                      <a:endParaRPr lang="en-GB" sz="1200" b="1" i="0" u="none" strike="noStrike" noProof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8050"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noProof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 …for their relatives</a:t>
                      </a:r>
                      <a:endParaRPr lang="en-GB" sz="1200" b="1" i="0" u="none" strike="noStrike" noProof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8050"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noProof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 …for</a:t>
                      </a:r>
                      <a:r>
                        <a:rPr lang="en-GB" sz="1200" b="1" i="0" u="none" strike="noStrike" baseline="0" noProof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diet reasons</a:t>
                      </a:r>
                      <a:endParaRPr lang="en-GB" sz="1200" b="1" i="0" u="none" strike="noStrike" noProof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8050"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noProof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…fotr sides effects of drugs</a:t>
                      </a:r>
                      <a:endParaRPr lang="en-GB" sz="1200" b="1" i="0" u="none" strike="noStrike" noProof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8050"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noProof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  …for the pregnancy</a:t>
                      </a:r>
                      <a:endParaRPr lang="en-GB" sz="1200" b="1" i="0" u="none" strike="noStrike" noProof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8050"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  Other</a:t>
                      </a:r>
                      <a:r>
                        <a:rPr lang="en-GB" sz="1200" b="1" i="0" u="none" strike="noStrike" baseline="0" noProof="0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reason</a:t>
                      </a:r>
                      <a:endParaRPr lang="en-GB" sz="1200" b="1" i="0" u="none" strike="noStrike" noProof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3" name="Ovale 2"/>
          <p:cNvSpPr/>
          <p:nvPr/>
        </p:nvSpPr>
        <p:spPr bwMode="gray">
          <a:xfrm>
            <a:off x="683568" y="3270753"/>
            <a:ext cx="6408712" cy="1080120"/>
          </a:xfrm>
          <a:prstGeom prst="ellipse">
            <a:avLst/>
          </a:prstGeom>
          <a:noFill/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it-IT" sz="1600" dirty="0" err="1" smtClean="0">
              <a:solidFill>
                <a:schemeClr val="tx1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314726" y="1596638"/>
            <a:ext cx="8433738" cy="523220"/>
          </a:xfrm>
          <a:prstGeom prst="rect">
            <a:avLst/>
          </a:prstGeom>
          <a:noFill/>
          <a:ln w="19050">
            <a:solidFill>
              <a:srgbClr val="FF66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More than half of the sample, before taking part in the </a:t>
            </a:r>
            <a:r>
              <a:rPr lang="en-US" sz="1400" dirty="0" smtClean="0"/>
              <a:t>activity, </a:t>
            </a:r>
            <a:r>
              <a:rPr lang="en-US" sz="1400" dirty="0"/>
              <a:t>happened to inform themselves on the topic of alcohol. Among these, half did so because </a:t>
            </a:r>
            <a:r>
              <a:rPr lang="en-US" sz="1400" dirty="0" smtClean="0"/>
              <a:t>they drive frequently </a:t>
            </a:r>
            <a:r>
              <a:rPr lang="en-US" sz="1400" dirty="0"/>
              <a:t>and for health reasons</a:t>
            </a:r>
            <a:endParaRPr lang="it-IT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AutoShape 6"/>
          <p:cNvSpPr>
            <a:spLocks noChangeArrowheads="1"/>
          </p:cNvSpPr>
          <p:nvPr/>
        </p:nvSpPr>
        <p:spPr bwMode="auto">
          <a:xfrm>
            <a:off x="4255370" y="3023103"/>
            <a:ext cx="276225" cy="247650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FF9933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ahoma" pitchFamily="34" charset="0"/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4531595" y="2977207"/>
            <a:ext cx="5870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>
                <a:latin typeface="Arial" pitchFamily="34" charset="0"/>
                <a:cs typeface="Arial" pitchFamily="34" charset="0"/>
              </a:rPr>
              <a:t>=100</a:t>
            </a:r>
            <a:endParaRPr lang="it-IT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4"/>
          <p:cNvSpPr txBox="1">
            <a:spLocks/>
          </p:cNvSpPr>
          <p:nvPr/>
        </p:nvSpPr>
        <p:spPr bwMode="gray">
          <a:xfrm>
            <a:off x="325030" y="872642"/>
            <a:ext cx="8136904" cy="4566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000" i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Q.3-4 – Before this activity, have you ever occurred to inquire about the alcohol issue and its effects? For what reasons?</a:t>
            </a:r>
            <a:endParaRPr lang="en-GB" sz="1000" i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ctangle 10"/>
          <p:cNvSpPr>
            <a:spLocks noChangeArrowheads="1"/>
          </p:cNvSpPr>
          <p:nvPr/>
        </p:nvSpPr>
        <p:spPr bwMode="auto">
          <a:xfrm>
            <a:off x="323528" y="1328473"/>
            <a:ext cx="345638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i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Base: total sample (18  </a:t>
            </a:r>
            <a:r>
              <a:rPr lang="en-GB" sz="1000" b="1" i="1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y.o</a:t>
            </a:r>
            <a:r>
              <a:rPr lang="en-GB" sz="1000" b="1" i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. and over), n=200, % Values</a:t>
            </a:r>
            <a:endParaRPr lang="en-GB" sz="1000" b="1" i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30600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Grp="1"/>
          </p:cNvSpPr>
          <p:nvPr>
            <p:ph type="title"/>
          </p:nvPr>
        </p:nvSpPr>
        <p:spPr>
          <a:xfrm>
            <a:off x="323850" y="260350"/>
            <a:ext cx="6912446" cy="647700"/>
          </a:xfrm>
        </p:spPr>
        <p:txBody>
          <a:bodyPr/>
          <a:lstStyle/>
          <a:p>
            <a:r>
              <a:rPr lang="en-GB" dirty="0" smtClean="0"/>
              <a:t>Overall interest in the activity «Conoscere </a:t>
            </a:r>
            <a:r>
              <a:rPr lang="en-GB" dirty="0" err="1" smtClean="0"/>
              <a:t>l’alcool</a:t>
            </a:r>
            <a:r>
              <a:rPr lang="en-GB" dirty="0" smtClean="0"/>
              <a:t>»</a:t>
            </a:r>
            <a:endParaRPr lang="en-GB" dirty="0" smtClean="0">
              <a:latin typeface="Arial" pitchFamily="34" charset="0"/>
            </a:endParaRPr>
          </a:p>
        </p:txBody>
      </p:sp>
      <p:sp>
        <p:nvSpPr>
          <p:cNvPr id="13" name="Rectangle 4"/>
          <p:cNvSpPr txBox="1">
            <a:spLocks/>
          </p:cNvSpPr>
          <p:nvPr/>
        </p:nvSpPr>
        <p:spPr bwMode="gray">
          <a:xfrm>
            <a:off x="323528" y="906297"/>
            <a:ext cx="8136904" cy="4566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000" i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Q</a:t>
            </a:r>
            <a:r>
              <a:rPr lang="en-GB" sz="1000" i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6 – And overall how interesting did you find the activity?</a:t>
            </a:r>
            <a:endParaRPr lang="en-GB" sz="1000" i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Grafico 6"/>
          <p:cNvGraphicFramePr/>
          <p:nvPr>
            <p:extLst>
              <p:ext uri="{D42A27DB-BD31-4B8C-83A1-F6EECF244321}">
                <p14:modId xmlns:p14="http://schemas.microsoft.com/office/powerpoint/2010/main" xmlns="" val="2204214720"/>
              </p:ext>
            </p:extLst>
          </p:nvPr>
        </p:nvGraphicFramePr>
        <p:xfrm>
          <a:off x="2092621" y="2636912"/>
          <a:ext cx="4680520" cy="33966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5" name="CasellaDiTesto 14"/>
          <p:cNvSpPr txBox="1"/>
          <p:nvPr/>
        </p:nvSpPr>
        <p:spPr>
          <a:xfrm>
            <a:off x="314726" y="1596638"/>
            <a:ext cx="8433738" cy="523220"/>
          </a:xfrm>
          <a:prstGeom prst="rect">
            <a:avLst/>
          </a:prstGeom>
          <a:noFill/>
          <a:ln w="19050">
            <a:solidFill>
              <a:srgbClr val="FF66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The </a:t>
            </a:r>
            <a:r>
              <a:rPr lang="en-US" sz="1400" dirty="0" smtClean="0"/>
              <a:t>activity </a:t>
            </a:r>
            <a:r>
              <a:rPr lang="en-US" sz="1400" dirty="0"/>
              <a:t>has had a good </a:t>
            </a:r>
            <a:r>
              <a:rPr lang="en-US" sz="1400" dirty="0" smtClean="0"/>
              <a:t>evaluation. </a:t>
            </a:r>
            <a:r>
              <a:rPr lang="en-US" sz="1400" dirty="0"/>
              <a:t>Almost </a:t>
            </a:r>
            <a:r>
              <a:rPr lang="en-US" sz="1400" dirty="0" smtClean="0"/>
              <a:t>the whole sample </a:t>
            </a:r>
            <a:r>
              <a:rPr lang="en-US" sz="1400" dirty="0"/>
              <a:t>found the initiative </a:t>
            </a:r>
            <a:r>
              <a:rPr lang="en-US" sz="1400" dirty="0" smtClean="0"/>
              <a:t>“Very” or “Fairly” interesting. </a:t>
            </a:r>
            <a:r>
              <a:rPr lang="en-US" sz="1400" dirty="0"/>
              <a:t>Especially the younger </a:t>
            </a:r>
            <a:r>
              <a:rPr lang="en-US" sz="1400" dirty="0" smtClean="0"/>
              <a:t>ones.</a:t>
            </a:r>
            <a:endParaRPr lang="it-IT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Callout 2 15"/>
          <p:cNvSpPr/>
          <p:nvPr/>
        </p:nvSpPr>
        <p:spPr bwMode="gray">
          <a:xfrm>
            <a:off x="5868144" y="2708920"/>
            <a:ext cx="2376264" cy="704111"/>
          </a:xfrm>
          <a:prstGeom prst="borderCallout2">
            <a:avLst>
              <a:gd name="adj1" fmla="val 54610"/>
              <a:gd name="adj2" fmla="val 186"/>
              <a:gd name="adj3" fmla="val 51445"/>
              <a:gd name="adj4" fmla="val -197"/>
              <a:gd name="adj5" fmla="val 51328"/>
              <a:gd name="adj6" fmla="val -33037"/>
            </a:avLst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ts val="1700"/>
              </a:lnSpc>
            </a:pPr>
            <a:endParaRPr lang="it-IT" sz="11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ts val="1700"/>
              </a:lnSpc>
            </a:pPr>
            <a:r>
              <a:rPr lang="it-IT" sz="11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Young </a:t>
            </a:r>
            <a:r>
              <a:rPr lang="it-IT" sz="11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people</a:t>
            </a:r>
            <a:r>
              <a:rPr lang="it-IT" sz="11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(18-34 </a:t>
            </a:r>
            <a:r>
              <a:rPr lang="it-IT" sz="11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y.o</a:t>
            </a:r>
            <a:r>
              <a:rPr lang="it-IT" sz="11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.): 38%</a:t>
            </a:r>
          </a:p>
          <a:p>
            <a:pPr>
              <a:lnSpc>
                <a:spcPts val="1700"/>
              </a:lnSpc>
            </a:pPr>
            <a:endParaRPr lang="it-IT" sz="1100" b="1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Rectangle 10"/>
          <p:cNvSpPr>
            <a:spLocks noChangeArrowheads="1"/>
          </p:cNvSpPr>
          <p:nvPr/>
        </p:nvSpPr>
        <p:spPr bwMode="auto">
          <a:xfrm>
            <a:off x="323528" y="1328473"/>
            <a:ext cx="345638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i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Base: total sample (18  </a:t>
            </a:r>
            <a:r>
              <a:rPr lang="en-GB" sz="1000" b="1" i="1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y.o</a:t>
            </a:r>
            <a:r>
              <a:rPr lang="en-GB" sz="1000" b="1" i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. and over), n=200, % Values</a:t>
            </a:r>
            <a:endParaRPr lang="en-GB" sz="1000" b="1" i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CasellaDiTesto 17"/>
          <p:cNvSpPr txBox="1"/>
          <p:nvPr/>
        </p:nvSpPr>
        <p:spPr>
          <a:xfrm>
            <a:off x="2583624" y="5769806"/>
            <a:ext cx="12682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000000"/>
                </a:solidFill>
              </a:rPr>
              <a:t>Not so much</a:t>
            </a:r>
            <a:endParaRPr lang="en-GB" sz="1400" b="1" dirty="0">
              <a:solidFill>
                <a:srgbClr val="000000"/>
              </a:solidFill>
            </a:endParaRPr>
          </a:p>
        </p:txBody>
      </p:sp>
      <p:sp>
        <p:nvSpPr>
          <p:cNvPr id="19" name="CasellaDiTesto 18"/>
          <p:cNvSpPr txBox="1"/>
          <p:nvPr/>
        </p:nvSpPr>
        <p:spPr>
          <a:xfrm>
            <a:off x="3359606" y="2926136"/>
            <a:ext cx="5643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000000"/>
                </a:solidFill>
              </a:rPr>
              <a:t>Very</a:t>
            </a:r>
            <a:endParaRPr lang="en-GB" sz="1400" b="1" dirty="0">
              <a:solidFill>
                <a:srgbClr val="000000"/>
              </a:solidFill>
            </a:endParaRPr>
          </a:p>
        </p:txBody>
      </p:sp>
      <p:sp>
        <p:nvSpPr>
          <p:cNvPr id="20" name="CasellaDiTesto 19"/>
          <p:cNvSpPr txBox="1"/>
          <p:nvPr/>
        </p:nvSpPr>
        <p:spPr>
          <a:xfrm>
            <a:off x="2734179" y="4451859"/>
            <a:ext cx="10807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000000"/>
                </a:solidFill>
              </a:rPr>
              <a:t>Somewhat</a:t>
            </a:r>
            <a:endParaRPr lang="en-GB" sz="1400" b="1" dirty="0">
              <a:solidFill>
                <a:srgbClr val="000000"/>
              </a:solidFill>
            </a:endParaRPr>
          </a:p>
        </p:txBody>
      </p:sp>
      <p:sp>
        <p:nvSpPr>
          <p:cNvPr id="21" name="CasellaDiTesto 20"/>
          <p:cNvSpPr txBox="1"/>
          <p:nvPr/>
        </p:nvSpPr>
        <p:spPr>
          <a:xfrm>
            <a:off x="3179941" y="5540071"/>
            <a:ext cx="6719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000000"/>
                </a:solidFill>
              </a:rPr>
              <a:t>So </a:t>
            </a:r>
            <a:r>
              <a:rPr lang="en-GB" sz="1400" b="1" dirty="0" err="1" smtClean="0">
                <a:solidFill>
                  <a:srgbClr val="000000"/>
                </a:solidFill>
              </a:rPr>
              <a:t>so</a:t>
            </a:r>
            <a:endParaRPr lang="en-GB" sz="1400" b="1" dirty="0">
              <a:solidFill>
                <a:srgbClr val="000000"/>
              </a:solidFill>
            </a:endParaRPr>
          </a:p>
        </p:txBody>
      </p:sp>
      <p:sp>
        <p:nvSpPr>
          <p:cNvPr id="22" name="CasellaDiTesto 21"/>
          <p:cNvSpPr txBox="1"/>
          <p:nvPr/>
        </p:nvSpPr>
        <p:spPr>
          <a:xfrm>
            <a:off x="2915816" y="5949280"/>
            <a:ext cx="9396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000000"/>
                </a:solidFill>
              </a:rPr>
              <a:t>Not at all</a:t>
            </a:r>
            <a:endParaRPr lang="en-GB" sz="14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71603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Grp="1"/>
          </p:cNvSpPr>
          <p:nvPr>
            <p:ph type="title"/>
          </p:nvPr>
        </p:nvSpPr>
        <p:spPr>
          <a:xfrm>
            <a:off x="323850" y="260350"/>
            <a:ext cx="7704534" cy="647700"/>
          </a:xfrm>
        </p:spPr>
        <p:txBody>
          <a:bodyPr/>
          <a:lstStyle/>
          <a:p>
            <a:r>
              <a:rPr lang="en-GB" dirty="0"/>
              <a:t>T</a:t>
            </a:r>
            <a:r>
              <a:rPr lang="en-GB" dirty="0" smtClean="0"/>
              <a:t>he most interesting aspects of the activity  </a:t>
            </a:r>
            <a:endParaRPr lang="en-GB" dirty="0" smtClean="0">
              <a:latin typeface="Arial" pitchFamily="34" charset="0"/>
            </a:endParaRPr>
          </a:p>
        </p:txBody>
      </p:sp>
      <p:sp>
        <p:nvSpPr>
          <p:cNvPr id="13" name="Rectangle 4"/>
          <p:cNvSpPr txBox="1">
            <a:spLocks/>
          </p:cNvSpPr>
          <p:nvPr/>
        </p:nvSpPr>
        <p:spPr bwMode="gray">
          <a:xfrm>
            <a:off x="323528" y="906297"/>
            <a:ext cx="8136904" cy="4566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it-IT" sz="1000" i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Q</a:t>
            </a:r>
            <a:r>
              <a:rPr lang="it-IT" sz="1000" i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5 – </a:t>
            </a:r>
            <a:r>
              <a:rPr lang="en-US" sz="1000" dirty="0" smtClean="0"/>
              <a:t>Regarding the activity “Conoscere </a:t>
            </a:r>
            <a:r>
              <a:rPr lang="en-US" sz="1000" dirty="0" err="1" smtClean="0"/>
              <a:t>l’alcool</a:t>
            </a:r>
            <a:r>
              <a:rPr lang="en-US" sz="1000" dirty="0" smtClean="0"/>
              <a:t>“,  what </a:t>
            </a:r>
            <a:r>
              <a:rPr lang="en-US" sz="1000" dirty="0"/>
              <a:t>were the </a:t>
            </a:r>
            <a:r>
              <a:rPr lang="en-US" sz="1000" dirty="0" smtClean="0"/>
              <a:t>aspect </a:t>
            </a:r>
            <a:r>
              <a:rPr lang="en-US" sz="1000" dirty="0"/>
              <a:t>that </a:t>
            </a:r>
            <a:r>
              <a:rPr lang="en-US" sz="1000" dirty="0" smtClean="0"/>
              <a:t>you found </a:t>
            </a:r>
            <a:r>
              <a:rPr lang="en-US" sz="1000" dirty="0"/>
              <a:t>more interesting and useful?</a:t>
            </a:r>
            <a:endParaRPr lang="it-IT" sz="1000" i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Grafico 4"/>
          <p:cNvGraphicFramePr/>
          <p:nvPr>
            <p:extLst>
              <p:ext uri="{D42A27DB-BD31-4B8C-83A1-F6EECF244321}">
                <p14:modId xmlns:p14="http://schemas.microsoft.com/office/powerpoint/2010/main" xmlns="" val="2613666753"/>
              </p:ext>
            </p:extLst>
          </p:nvPr>
        </p:nvGraphicFramePr>
        <p:xfrm>
          <a:off x="3779912" y="2348880"/>
          <a:ext cx="2777082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" name="Tabel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088115709"/>
              </p:ext>
            </p:extLst>
          </p:nvPr>
        </p:nvGraphicFramePr>
        <p:xfrm>
          <a:off x="395536" y="2478665"/>
          <a:ext cx="3456384" cy="3600400"/>
        </p:xfrm>
        <a:graphic>
          <a:graphicData uri="http://schemas.openxmlformats.org/drawingml/2006/table">
            <a:tbl>
              <a:tblPr/>
              <a:tblGrid>
                <a:gridCol w="3456384"/>
              </a:tblGrid>
              <a:tr h="900100"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  </a:t>
                      </a:r>
                      <a:r>
                        <a:rPr lang="en-US" sz="11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How to calculate the amount of alcohol consumed</a:t>
                      </a:r>
                      <a:endParaRPr lang="it-IT" sz="11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00100">
                <a:tc>
                  <a:txBody>
                    <a:bodyPr/>
                    <a:lstStyle/>
                    <a:p>
                      <a:pPr algn="r" rtl="0"/>
                      <a:r>
                        <a:rPr lang="en-US" sz="11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The daily amount of alcohol that is not harmful</a:t>
                      </a:r>
                      <a:endParaRPr lang="en-US" sz="11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001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The limits and penalties on alcohol when driving</a:t>
                      </a:r>
                      <a:endParaRPr lang="it-IT" sz="11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00100"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  </a:t>
                      </a:r>
                      <a:r>
                        <a:rPr lang="en-US" sz="11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The situations in which drinking alcohol is not recommended</a:t>
                      </a:r>
                      <a:endParaRPr lang="it-IT" sz="11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2" name="Ovale 1"/>
          <p:cNvSpPr/>
          <p:nvPr/>
        </p:nvSpPr>
        <p:spPr bwMode="gray">
          <a:xfrm>
            <a:off x="305636" y="2334649"/>
            <a:ext cx="6480720" cy="1080120"/>
          </a:xfrm>
          <a:prstGeom prst="ellipse">
            <a:avLst/>
          </a:prstGeom>
          <a:noFill/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it-IT" sz="1600" dirty="0" err="1" smtClean="0">
              <a:solidFill>
                <a:schemeClr val="tx1"/>
              </a:solidFill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314726" y="1596638"/>
            <a:ext cx="8433738" cy="307777"/>
          </a:xfrm>
          <a:prstGeom prst="rect">
            <a:avLst/>
          </a:prstGeom>
          <a:noFill/>
          <a:ln w="19050">
            <a:solidFill>
              <a:srgbClr val="FF66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The issue considered </a:t>
            </a:r>
            <a:r>
              <a:rPr lang="en-US" sz="1400" dirty="0" smtClean="0"/>
              <a:t>most </a:t>
            </a:r>
            <a:r>
              <a:rPr lang="en-US" sz="1400" dirty="0"/>
              <a:t>interesting was how to calculate the amount of alcohol </a:t>
            </a:r>
            <a:r>
              <a:rPr lang="en-US" sz="1400" dirty="0" smtClean="0"/>
              <a:t>regularly consumed.</a:t>
            </a:r>
            <a:endParaRPr lang="it-IT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ectangle 10"/>
          <p:cNvSpPr>
            <a:spLocks noChangeArrowheads="1"/>
          </p:cNvSpPr>
          <p:nvPr/>
        </p:nvSpPr>
        <p:spPr bwMode="auto">
          <a:xfrm>
            <a:off x="323528" y="1328473"/>
            <a:ext cx="345638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i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Base: total sample (18  </a:t>
            </a:r>
            <a:r>
              <a:rPr lang="en-GB" sz="1000" b="1" i="1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y.o</a:t>
            </a:r>
            <a:r>
              <a:rPr lang="en-GB" sz="1000" b="1" i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. and over), n=200, % Values</a:t>
            </a:r>
            <a:endParaRPr lang="en-GB" sz="1000" b="1" i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65887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Grp="1"/>
          </p:cNvSpPr>
          <p:nvPr>
            <p:ph type="title"/>
          </p:nvPr>
        </p:nvSpPr>
        <p:spPr>
          <a:xfrm>
            <a:off x="323850" y="260350"/>
            <a:ext cx="7560518" cy="647700"/>
          </a:xfrm>
        </p:spPr>
        <p:txBody>
          <a:bodyPr/>
          <a:lstStyle/>
          <a:p>
            <a:r>
              <a:rPr lang="en-GB" dirty="0" smtClean="0">
                <a:latin typeface="Arial" pitchFamily="34" charset="0"/>
              </a:rPr>
              <a:t>Evaluation of the single elements of the activity</a:t>
            </a:r>
          </a:p>
        </p:txBody>
      </p:sp>
      <p:sp>
        <p:nvSpPr>
          <p:cNvPr id="13" name="Rectangle 4"/>
          <p:cNvSpPr txBox="1">
            <a:spLocks/>
          </p:cNvSpPr>
          <p:nvPr/>
        </p:nvSpPr>
        <p:spPr bwMode="gray">
          <a:xfrm>
            <a:off x="323528" y="906297"/>
            <a:ext cx="8136904" cy="4566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it-IT" sz="1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Q9 –</a:t>
            </a:r>
            <a:r>
              <a:rPr lang="en-US" sz="1000" dirty="0"/>
              <a:t> Let us now discuss the </a:t>
            </a:r>
            <a:r>
              <a:rPr lang="en-US" sz="1000" dirty="0" smtClean="0"/>
              <a:t>single components </a:t>
            </a:r>
            <a:r>
              <a:rPr lang="en-US" sz="1000" dirty="0"/>
              <a:t>of the </a:t>
            </a:r>
            <a:r>
              <a:rPr lang="en-US" sz="1000" dirty="0" smtClean="0"/>
              <a:t>activity; </a:t>
            </a:r>
            <a:r>
              <a:rPr lang="en-US" sz="1000" dirty="0"/>
              <a:t>f</a:t>
            </a:r>
            <a:r>
              <a:rPr lang="en-US" sz="1000" dirty="0" smtClean="0"/>
              <a:t>or </a:t>
            </a:r>
            <a:r>
              <a:rPr lang="en-US" sz="1000" dirty="0"/>
              <a:t>each please tell me how did you </a:t>
            </a:r>
            <a:r>
              <a:rPr lang="en-US" sz="1000" dirty="0" smtClean="0"/>
              <a:t>like it?</a:t>
            </a:r>
            <a:endParaRPr lang="it-IT" sz="10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Grafico 6"/>
          <p:cNvGraphicFramePr/>
          <p:nvPr>
            <p:extLst>
              <p:ext uri="{D42A27DB-BD31-4B8C-83A1-F6EECF244321}">
                <p14:modId xmlns:p14="http://schemas.microsoft.com/office/powerpoint/2010/main" xmlns="" val="149350001"/>
              </p:ext>
            </p:extLst>
          </p:nvPr>
        </p:nvGraphicFramePr>
        <p:xfrm>
          <a:off x="467544" y="2840638"/>
          <a:ext cx="8676456" cy="33966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Rettangolo 3"/>
          <p:cNvSpPr/>
          <p:nvPr/>
        </p:nvSpPr>
        <p:spPr bwMode="gray">
          <a:xfrm>
            <a:off x="2267744" y="2348880"/>
            <a:ext cx="1135264" cy="432048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200" b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Hostess</a:t>
            </a:r>
          </a:p>
          <a:p>
            <a:pPr algn="ctr"/>
            <a:r>
              <a:rPr lang="en-GB" sz="1200" b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kindness</a:t>
            </a:r>
          </a:p>
        </p:txBody>
      </p:sp>
      <p:sp>
        <p:nvSpPr>
          <p:cNvPr id="15" name="Rettangolo 14"/>
          <p:cNvSpPr/>
          <p:nvPr/>
        </p:nvSpPr>
        <p:spPr bwMode="gray">
          <a:xfrm>
            <a:off x="3635896" y="2348880"/>
            <a:ext cx="1135264" cy="432048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200" b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Safe driving</a:t>
            </a:r>
          </a:p>
          <a:p>
            <a:pPr algn="ctr"/>
            <a:r>
              <a:rPr lang="en-GB" sz="1200" b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simulator</a:t>
            </a:r>
          </a:p>
        </p:txBody>
      </p:sp>
      <p:sp>
        <p:nvSpPr>
          <p:cNvPr id="16" name="Rettangolo 15"/>
          <p:cNvSpPr/>
          <p:nvPr/>
        </p:nvSpPr>
        <p:spPr bwMode="gray">
          <a:xfrm>
            <a:off x="5004048" y="2348880"/>
            <a:ext cx="1135264" cy="432048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200" b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Information</a:t>
            </a:r>
          </a:p>
          <a:p>
            <a:pPr algn="ctr"/>
            <a:r>
              <a:rPr lang="en-GB" sz="1200" b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materials</a:t>
            </a:r>
          </a:p>
        </p:txBody>
      </p:sp>
      <p:sp>
        <p:nvSpPr>
          <p:cNvPr id="17" name="Rettangolo 16"/>
          <p:cNvSpPr/>
          <p:nvPr/>
        </p:nvSpPr>
        <p:spPr bwMode="gray">
          <a:xfrm>
            <a:off x="6372200" y="2348880"/>
            <a:ext cx="1224136" cy="432048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Board</a:t>
            </a:r>
          </a:p>
          <a:p>
            <a:pPr algn="ctr"/>
            <a:r>
              <a:rPr lang="en-GB" sz="12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</a:t>
            </a:r>
            <a:r>
              <a:rPr lang="en-GB" sz="1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or signatures</a:t>
            </a:r>
          </a:p>
        </p:txBody>
      </p:sp>
      <p:sp>
        <p:nvSpPr>
          <p:cNvPr id="19" name="CasellaDiTesto 18"/>
          <p:cNvSpPr txBox="1"/>
          <p:nvPr/>
        </p:nvSpPr>
        <p:spPr>
          <a:xfrm>
            <a:off x="314726" y="1596638"/>
            <a:ext cx="8433738" cy="307777"/>
          </a:xfrm>
          <a:prstGeom prst="rect">
            <a:avLst/>
          </a:prstGeom>
          <a:noFill/>
          <a:ln w="19050">
            <a:solidFill>
              <a:srgbClr val="FF66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All elements </a:t>
            </a:r>
            <a:r>
              <a:rPr lang="en-US" sz="1400" dirty="0" smtClean="0"/>
              <a:t>received </a:t>
            </a:r>
            <a:r>
              <a:rPr lang="en-US" sz="1400" dirty="0"/>
              <a:t>a positive evaluation and, in </a:t>
            </a:r>
            <a:r>
              <a:rPr lang="en-US" sz="1400" dirty="0" smtClean="0"/>
              <a:t>particular the safe driving simulator</a:t>
            </a:r>
            <a:r>
              <a:rPr lang="en-US" sz="1400" dirty="0"/>
              <a:t>.</a:t>
            </a:r>
            <a:endParaRPr lang="it-IT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Rectangle 10"/>
          <p:cNvSpPr>
            <a:spLocks noChangeArrowheads="1"/>
          </p:cNvSpPr>
          <p:nvPr/>
        </p:nvSpPr>
        <p:spPr bwMode="auto">
          <a:xfrm>
            <a:off x="323528" y="1328473"/>
            <a:ext cx="345638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i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Base: total sample (18  </a:t>
            </a:r>
            <a:r>
              <a:rPr lang="en-GB" sz="1000" b="1" i="1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y.o</a:t>
            </a:r>
            <a:r>
              <a:rPr lang="en-GB" sz="1000" b="1" i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. and over), n=200, % Values</a:t>
            </a:r>
            <a:endParaRPr lang="en-GB" sz="1000" b="1" i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CasellaDiTesto 21"/>
          <p:cNvSpPr txBox="1"/>
          <p:nvPr/>
        </p:nvSpPr>
        <p:spPr>
          <a:xfrm>
            <a:off x="937692" y="5949377"/>
            <a:ext cx="12682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000000"/>
                </a:solidFill>
              </a:rPr>
              <a:t>Not so much</a:t>
            </a:r>
            <a:endParaRPr lang="en-GB" sz="1400" b="1" dirty="0">
              <a:solidFill>
                <a:srgbClr val="000000"/>
              </a:solidFill>
            </a:endParaRPr>
          </a:p>
        </p:txBody>
      </p:sp>
      <p:sp>
        <p:nvSpPr>
          <p:cNvPr id="23" name="CasellaDiTesto 22"/>
          <p:cNvSpPr txBox="1"/>
          <p:nvPr/>
        </p:nvSpPr>
        <p:spPr>
          <a:xfrm>
            <a:off x="1631414" y="3324803"/>
            <a:ext cx="5643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000000"/>
                </a:solidFill>
              </a:rPr>
              <a:t>Very</a:t>
            </a:r>
            <a:endParaRPr lang="en-GB" sz="1400" b="1" dirty="0">
              <a:solidFill>
                <a:srgbClr val="000000"/>
              </a:solidFill>
            </a:endParaRPr>
          </a:p>
        </p:txBody>
      </p:sp>
      <p:sp>
        <p:nvSpPr>
          <p:cNvPr id="24" name="CasellaDiTesto 23"/>
          <p:cNvSpPr txBox="1"/>
          <p:nvPr/>
        </p:nvSpPr>
        <p:spPr>
          <a:xfrm>
            <a:off x="1114991" y="4850237"/>
            <a:ext cx="10807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000000"/>
                </a:solidFill>
              </a:rPr>
              <a:t>Somewhat</a:t>
            </a:r>
            <a:endParaRPr lang="en-GB" sz="1400" b="1" dirty="0">
              <a:solidFill>
                <a:srgbClr val="000000"/>
              </a:solidFill>
            </a:endParaRPr>
          </a:p>
        </p:txBody>
      </p:sp>
      <p:sp>
        <p:nvSpPr>
          <p:cNvPr id="25" name="CasellaDiTesto 24"/>
          <p:cNvSpPr txBox="1"/>
          <p:nvPr/>
        </p:nvSpPr>
        <p:spPr>
          <a:xfrm>
            <a:off x="1523757" y="5785519"/>
            <a:ext cx="6719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000000"/>
                </a:solidFill>
              </a:rPr>
              <a:t>So </a:t>
            </a:r>
            <a:r>
              <a:rPr lang="en-GB" sz="1400" b="1" dirty="0" err="1" smtClean="0">
                <a:solidFill>
                  <a:srgbClr val="000000"/>
                </a:solidFill>
              </a:rPr>
              <a:t>so</a:t>
            </a:r>
            <a:endParaRPr lang="en-GB" sz="1400" b="1" dirty="0">
              <a:solidFill>
                <a:srgbClr val="000000"/>
              </a:solidFill>
            </a:endParaRPr>
          </a:p>
        </p:txBody>
      </p:sp>
      <p:sp>
        <p:nvSpPr>
          <p:cNvPr id="26" name="CasellaDiTesto 25"/>
          <p:cNvSpPr txBox="1"/>
          <p:nvPr/>
        </p:nvSpPr>
        <p:spPr>
          <a:xfrm>
            <a:off x="1266777" y="6103265"/>
            <a:ext cx="9396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000000"/>
                </a:solidFill>
              </a:rPr>
              <a:t>Not at all</a:t>
            </a:r>
            <a:endParaRPr lang="en-GB" sz="14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55592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Grp="1"/>
          </p:cNvSpPr>
          <p:nvPr>
            <p:ph type="title"/>
          </p:nvPr>
        </p:nvSpPr>
        <p:spPr>
          <a:xfrm>
            <a:off x="323850" y="260350"/>
            <a:ext cx="6912446" cy="647700"/>
          </a:xfrm>
        </p:spPr>
        <p:txBody>
          <a:bodyPr/>
          <a:lstStyle/>
          <a:p>
            <a:r>
              <a:rPr lang="en-GB" dirty="0" smtClean="0"/>
              <a:t>Opinions on the activity «Conoscere </a:t>
            </a:r>
            <a:r>
              <a:rPr lang="en-GB" dirty="0" err="1" smtClean="0"/>
              <a:t>l’alcool</a:t>
            </a:r>
            <a:r>
              <a:rPr lang="en-GB" dirty="0" smtClean="0"/>
              <a:t>» in details</a:t>
            </a:r>
            <a:endParaRPr lang="en-GB" dirty="0" smtClean="0">
              <a:latin typeface="Arial" pitchFamily="34" charset="0"/>
            </a:endParaRPr>
          </a:p>
        </p:txBody>
      </p:sp>
      <p:graphicFrame>
        <p:nvGraphicFramePr>
          <p:cNvPr id="5" name="Grafico 4"/>
          <p:cNvGraphicFramePr/>
          <p:nvPr>
            <p:extLst>
              <p:ext uri="{D42A27DB-BD31-4B8C-83A1-F6EECF244321}">
                <p14:modId xmlns:p14="http://schemas.microsoft.com/office/powerpoint/2010/main" xmlns="" val="3733638966"/>
              </p:ext>
            </p:extLst>
          </p:nvPr>
        </p:nvGraphicFramePr>
        <p:xfrm>
          <a:off x="3779912" y="2492896"/>
          <a:ext cx="2777082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" name="Tabel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529127185"/>
              </p:ext>
            </p:extLst>
          </p:nvPr>
        </p:nvGraphicFramePr>
        <p:xfrm>
          <a:off x="323528" y="2622681"/>
          <a:ext cx="3475856" cy="3600400"/>
        </p:xfrm>
        <a:graphic>
          <a:graphicData uri="http://schemas.openxmlformats.org/drawingml/2006/table">
            <a:tbl>
              <a:tblPr/>
              <a:tblGrid>
                <a:gridCol w="3475856"/>
              </a:tblGrid>
              <a:tr h="900100"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noProof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It’s an initiative</a:t>
                      </a:r>
                      <a:r>
                        <a:rPr lang="en-GB" sz="1200" b="1" i="0" u="none" strike="noStrike" baseline="0" noProof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organized in an original, innovative way</a:t>
                      </a:r>
                      <a:endParaRPr lang="en-GB" sz="1200" b="1" i="0" u="none" strike="noStrike" noProof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00100"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kern="1200" noProof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The information provided is clear and understandable</a:t>
                      </a:r>
                      <a:endParaRPr lang="en-GB" sz="1200" b="1" i="0" u="none" strike="noStrike" kern="1200" noProof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00100"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noProof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GB" sz="1200" b="1" i="0" u="none" strike="noStrike" kern="1200" baseline="0" noProof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It’s initiative useful, that makes you think seriously about the issue on alcohol and its effects</a:t>
                      </a:r>
                      <a:endParaRPr lang="en-GB" sz="1200" b="1" i="0" u="none" strike="noStrike" kern="1200" baseline="0" noProof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00100"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GB" sz="1200" b="1" i="0" u="none" strike="noStrike" kern="1200" noProof="0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Addresses issues / aspects of alcohol consumption not much debated</a:t>
                      </a:r>
                      <a:endParaRPr lang="en-GB" sz="1200" b="1" i="0" u="none" strike="noStrike" kern="1200" noProof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8" name="CasellaDiTesto 7"/>
          <p:cNvSpPr txBox="1"/>
          <p:nvPr/>
        </p:nvSpPr>
        <p:spPr>
          <a:xfrm>
            <a:off x="314726" y="1596638"/>
            <a:ext cx="8433738" cy="738664"/>
          </a:xfrm>
          <a:prstGeom prst="rect">
            <a:avLst/>
          </a:prstGeom>
          <a:noFill/>
          <a:ln w="19050">
            <a:solidFill>
              <a:srgbClr val="FF66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In </a:t>
            </a:r>
            <a:r>
              <a:rPr lang="en-US" sz="1400" dirty="0"/>
              <a:t>general, the image of the initiative is </a:t>
            </a:r>
            <a:r>
              <a:rPr lang="en-US" sz="1400" dirty="0" smtClean="0"/>
              <a:t>good</a:t>
            </a:r>
            <a:r>
              <a:rPr lang="en-US" sz="1400" dirty="0"/>
              <a:t>. </a:t>
            </a:r>
            <a:r>
              <a:rPr lang="en-US" sz="1400" dirty="0" smtClean="0"/>
              <a:t>The </a:t>
            </a:r>
            <a:r>
              <a:rPr lang="en-US" sz="1400" dirty="0"/>
              <a:t>originality and clarity of information </a:t>
            </a:r>
            <a:r>
              <a:rPr lang="en-US" sz="1400" dirty="0" smtClean="0"/>
              <a:t>are especially appreciated. </a:t>
            </a:r>
            <a:r>
              <a:rPr lang="en-US" sz="1400" dirty="0"/>
              <a:t>A</a:t>
            </a:r>
            <a:r>
              <a:rPr lang="en-US" sz="1400" dirty="0" smtClean="0"/>
              <a:t>lso its </a:t>
            </a:r>
            <a:r>
              <a:rPr lang="en-US" sz="1400" dirty="0"/>
              <a:t>usefulness, and </a:t>
            </a:r>
            <a:r>
              <a:rPr lang="en-US" sz="1400" dirty="0" smtClean="0"/>
              <a:t>the fact that it addresses  alcohol issues  that are not much debated, are well evaluated.</a:t>
            </a:r>
            <a:endParaRPr lang="it-IT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4"/>
          <p:cNvSpPr txBox="1">
            <a:spLocks/>
          </p:cNvSpPr>
          <p:nvPr/>
        </p:nvSpPr>
        <p:spPr bwMode="gray">
          <a:xfrm>
            <a:off x="323528" y="906297"/>
            <a:ext cx="8136904" cy="4566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it-IT" sz="1000" i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Q</a:t>
            </a:r>
            <a:r>
              <a:rPr lang="it-IT" sz="1000" i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6 –</a:t>
            </a:r>
            <a:r>
              <a:rPr lang="en-US" sz="1000" dirty="0" smtClean="0"/>
              <a:t>I </a:t>
            </a:r>
            <a:r>
              <a:rPr lang="en-US" sz="1000" dirty="0"/>
              <a:t>will now read a series of statements and I would like for each of them to tell me how </a:t>
            </a:r>
            <a:r>
              <a:rPr lang="en-US" sz="1000" dirty="0" smtClean="0"/>
              <a:t>do you attribute it to  </a:t>
            </a:r>
            <a:r>
              <a:rPr lang="en-US" sz="1000" dirty="0"/>
              <a:t>the </a:t>
            </a:r>
            <a:r>
              <a:rPr lang="en-US" sz="1000" dirty="0" smtClean="0"/>
              <a:t>activity?</a:t>
            </a:r>
            <a:endParaRPr lang="it-IT" sz="1000" i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323528" y="1328473"/>
            <a:ext cx="345638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i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Base: total sample (18  </a:t>
            </a:r>
            <a:r>
              <a:rPr lang="en-GB" sz="1000" b="1" i="1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y.o</a:t>
            </a:r>
            <a:r>
              <a:rPr lang="en-GB" sz="1000" b="1" i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. and over), n=200, % Values</a:t>
            </a:r>
            <a:endParaRPr lang="en-GB" sz="1000" b="1" i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2421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Grp="1"/>
          </p:cNvSpPr>
          <p:nvPr>
            <p:ph type="title"/>
          </p:nvPr>
        </p:nvSpPr>
        <p:spPr>
          <a:xfrm>
            <a:off x="323850" y="260350"/>
            <a:ext cx="7488510" cy="647700"/>
          </a:xfrm>
        </p:spPr>
        <p:txBody>
          <a:bodyPr/>
          <a:lstStyle/>
          <a:p>
            <a:r>
              <a:rPr lang="en-GB" dirty="0" smtClean="0">
                <a:latin typeface="Arial" pitchFamily="34" charset="0"/>
              </a:rPr>
              <a:t>Opinion on the partnership between DIAGEO and SIMPLY</a:t>
            </a:r>
          </a:p>
        </p:txBody>
      </p:sp>
      <p:sp>
        <p:nvSpPr>
          <p:cNvPr id="13" name="Rectangle 4"/>
          <p:cNvSpPr txBox="1">
            <a:spLocks/>
          </p:cNvSpPr>
          <p:nvPr/>
        </p:nvSpPr>
        <p:spPr bwMode="gray">
          <a:xfrm>
            <a:off x="323528" y="906297"/>
            <a:ext cx="8136904" cy="4566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it-IT" sz="1000" i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Dom.10–</a:t>
            </a:r>
            <a:r>
              <a:rPr lang="en-GB" sz="1000" i="1" dirty="0" smtClean="0">
                <a:latin typeface="Arial" pitchFamily="34" charset="0"/>
                <a:cs typeface="Arial" pitchFamily="34" charset="0"/>
              </a:rPr>
              <a:t>The activity was organized by Simply and Diageo.. </a:t>
            </a:r>
            <a:r>
              <a:rPr lang="en-GB" sz="1000" i="1" dirty="0">
                <a:latin typeface="Arial" pitchFamily="34" charset="0"/>
                <a:cs typeface="Arial" pitchFamily="34" charset="0"/>
              </a:rPr>
              <a:t>What do you think about the fact that a company worldwide leader in production and commercialization of alcoholic beverages (Diageo), is promoting an activity about the theme “Drink or drive”?” </a:t>
            </a:r>
            <a:r>
              <a:rPr lang="it-IT" sz="1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  <p:graphicFrame>
        <p:nvGraphicFramePr>
          <p:cNvPr id="18" name="Grafico 17"/>
          <p:cNvGraphicFramePr/>
          <p:nvPr>
            <p:extLst>
              <p:ext uri="{D42A27DB-BD31-4B8C-83A1-F6EECF244321}">
                <p14:modId xmlns:p14="http://schemas.microsoft.com/office/powerpoint/2010/main" xmlns="" val="2507634868"/>
              </p:ext>
            </p:extLst>
          </p:nvPr>
        </p:nvGraphicFramePr>
        <p:xfrm>
          <a:off x="4315198" y="2708920"/>
          <a:ext cx="2777082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CasellaDiTesto 2"/>
          <p:cNvSpPr txBox="1"/>
          <p:nvPr/>
        </p:nvSpPr>
        <p:spPr>
          <a:xfrm>
            <a:off x="251520" y="2473151"/>
            <a:ext cx="43855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i="1" dirty="0" smtClean="0">
                <a:latin typeface="Arial" pitchFamily="34" charset="0"/>
                <a:cs typeface="Arial" pitchFamily="34" charset="0"/>
              </a:rPr>
              <a:t>The partnership between DIAGEO and SIMPLY is:</a:t>
            </a:r>
            <a:endParaRPr lang="en-GB" sz="140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314726" y="1596638"/>
            <a:ext cx="8433738" cy="738664"/>
          </a:xfrm>
          <a:prstGeom prst="rect">
            <a:avLst/>
          </a:prstGeom>
          <a:noFill/>
          <a:ln w="19050">
            <a:solidFill>
              <a:srgbClr val="FF66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The </a:t>
            </a:r>
            <a:r>
              <a:rPr lang="en-US" sz="1400" dirty="0" smtClean="0"/>
              <a:t>partnership </a:t>
            </a:r>
            <a:r>
              <a:rPr lang="en-US" sz="1400" dirty="0"/>
              <a:t>between Diageo and Simply is considered by more than 60% of respondents as a sign of social </a:t>
            </a:r>
            <a:r>
              <a:rPr lang="en-US" sz="1400" dirty="0" smtClean="0"/>
              <a:t>care on </a:t>
            </a:r>
            <a:r>
              <a:rPr lang="en-US" sz="1400" dirty="0"/>
              <a:t>a very important issue, but there is a </a:t>
            </a:r>
            <a:r>
              <a:rPr lang="en-US" sz="1400" dirty="0" smtClean="0"/>
              <a:t>relevant percentage of respondents  who look at </a:t>
            </a:r>
            <a:r>
              <a:rPr lang="en-US" sz="1400" dirty="0"/>
              <a:t>it as a commercial / </a:t>
            </a:r>
            <a:r>
              <a:rPr lang="en-US" sz="1400" dirty="0" smtClean="0"/>
              <a:t>advertising activity.</a:t>
            </a:r>
            <a:endParaRPr lang="it-IT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Ovale 9"/>
          <p:cNvSpPr/>
          <p:nvPr/>
        </p:nvSpPr>
        <p:spPr bwMode="gray">
          <a:xfrm>
            <a:off x="305636" y="2852936"/>
            <a:ext cx="6480720" cy="1080120"/>
          </a:xfrm>
          <a:prstGeom prst="ellipse">
            <a:avLst/>
          </a:prstGeom>
          <a:noFill/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it-IT" sz="1600" dirty="0" err="1" smtClean="0">
              <a:solidFill>
                <a:schemeClr val="tx1"/>
              </a:solidFill>
            </a:endParaRPr>
          </a:p>
        </p:txBody>
      </p:sp>
      <p:sp>
        <p:nvSpPr>
          <p:cNvPr id="11" name="Rettangolo 10"/>
          <p:cNvSpPr/>
          <p:nvPr/>
        </p:nvSpPr>
        <p:spPr>
          <a:xfrm>
            <a:off x="718542" y="4077552"/>
            <a:ext cx="3673438" cy="285750"/>
          </a:xfrm>
          <a:prstGeom prst="rect">
            <a:avLst/>
          </a:prstGeom>
          <a:noFill/>
          <a:ln w="6350" cap="flat" cmpd="sng" algn="ctr">
            <a:noFill/>
            <a:prstDash val="sysDot"/>
          </a:ln>
          <a:effectLst/>
        </p:spPr>
        <p:txBody>
          <a:bodyPr anchor="ctr"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0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It’s a commercial/ advertising </a:t>
            </a:r>
            <a:r>
              <a:rPr lang="en-GB" sz="1200" b="1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kumimoji="0" lang="en-GB" sz="1200" b="1" i="0" u="none" strike="noStrike" kern="0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ctivity</a:t>
            </a:r>
            <a:endParaRPr kumimoji="0" lang="en-GB" sz="1200" b="1" i="0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ttangolo 11"/>
          <p:cNvSpPr/>
          <p:nvPr/>
        </p:nvSpPr>
        <p:spPr>
          <a:xfrm>
            <a:off x="936104" y="3065004"/>
            <a:ext cx="3491880" cy="508012"/>
          </a:xfrm>
          <a:prstGeom prst="rect">
            <a:avLst/>
          </a:prstGeom>
          <a:noFill/>
          <a:ln w="6350" cap="flat" cmpd="sng" algn="ctr">
            <a:noFill/>
            <a:prstDash val="sysDot"/>
          </a:ln>
          <a:effectLst/>
        </p:spPr>
        <p:txBody>
          <a:bodyPr anchor="ctr"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0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It’s a social care’s sign about a very important </a:t>
            </a:r>
            <a:r>
              <a:rPr lang="en-GB" sz="1200" b="1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issue</a:t>
            </a:r>
            <a:endParaRPr kumimoji="0" lang="en-GB" sz="1200" b="1" i="0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ttangolo 13"/>
          <p:cNvSpPr/>
          <p:nvPr/>
        </p:nvSpPr>
        <p:spPr>
          <a:xfrm>
            <a:off x="1972630" y="4999042"/>
            <a:ext cx="2419350" cy="214312"/>
          </a:xfrm>
          <a:prstGeom prst="rect">
            <a:avLst/>
          </a:prstGeom>
          <a:noFill/>
          <a:ln w="6350" cap="flat" cmpd="sng" algn="ctr">
            <a:noFill/>
            <a:prstDash val="sysDot"/>
          </a:ln>
          <a:effectLst/>
        </p:spPr>
        <p:txBody>
          <a:bodyPr anchor="ctr"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0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It’s a legal duty</a:t>
            </a:r>
            <a:endParaRPr kumimoji="0" lang="en-GB" sz="1200" b="1" i="0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ettangolo 14"/>
          <p:cNvSpPr/>
          <p:nvPr/>
        </p:nvSpPr>
        <p:spPr>
          <a:xfrm>
            <a:off x="2405025" y="5849094"/>
            <a:ext cx="1986955" cy="285750"/>
          </a:xfrm>
          <a:prstGeom prst="rect">
            <a:avLst/>
          </a:prstGeom>
          <a:noFill/>
          <a:ln w="6350" cap="flat" cmpd="sng" algn="ctr">
            <a:noFill/>
            <a:prstDash val="sysDot"/>
          </a:ln>
          <a:effectLst/>
        </p:spPr>
        <p:txBody>
          <a:bodyPr anchor="ctr"/>
          <a:lstStyle/>
          <a:p>
            <a:pPr algn="r"/>
            <a:r>
              <a:rPr lang="en-GB" sz="1200" b="1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Don’t know / no answer</a:t>
            </a:r>
            <a:endParaRPr lang="en-GB" sz="1200" b="1" kern="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ectangle 10"/>
          <p:cNvSpPr>
            <a:spLocks noChangeArrowheads="1"/>
          </p:cNvSpPr>
          <p:nvPr/>
        </p:nvSpPr>
        <p:spPr bwMode="auto">
          <a:xfrm>
            <a:off x="323528" y="1328473"/>
            <a:ext cx="345638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i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Base: total sample (18  </a:t>
            </a:r>
            <a:r>
              <a:rPr lang="en-GB" sz="1000" b="1" i="1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y.o</a:t>
            </a:r>
            <a:r>
              <a:rPr lang="en-GB" sz="1000" b="1" i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. and over), n=200, % Values</a:t>
            </a:r>
            <a:endParaRPr lang="en-GB" sz="1000" b="1" i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55970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Grp="1"/>
          </p:cNvSpPr>
          <p:nvPr>
            <p:ph type="title"/>
          </p:nvPr>
        </p:nvSpPr>
        <p:spPr>
          <a:xfrm>
            <a:off x="373127" y="218116"/>
            <a:ext cx="6912446" cy="647700"/>
          </a:xfrm>
        </p:spPr>
        <p:txBody>
          <a:bodyPr/>
          <a:lstStyle/>
          <a:p>
            <a:r>
              <a:rPr lang="en-GB" dirty="0"/>
              <a:t>Opinions </a:t>
            </a:r>
            <a:r>
              <a:rPr lang="en-GB" dirty="0" smtClean="0"/>
              <a:t>on partnership </a:t>
            </a:r>
            <a:r>
              <a:rPr lang="en-GB" dirty="0"/>
              <a:t>among </a:t>
            </a:r>
            <a:r>
              <a:rPr lang="en-GB" dirty="0" smtClean="0"/>
              <a:t>DIAGEO, SIMPLY,  </a:t>
            </a:r>
            <a:r>
              <a:rPr lang="en-GB" dirty="0"/>
              <a:t>ACI </a:t>
            </a:r>
            <a:r>
              <a:rPr lang="en-GB" dirty="0" smtClean="0"/>
              <a:t>Umberto </a:t>
            </a:r>
            <a:r>
              <a:rPr lang="en-GB" dirty="0" err="1" smtClean="0"/>
              <a:t>Veronesi</a:t>
            </a:r>
            <a:r>
              <a:rPr lang="en-GB" dirty="0" smtClean="0"/>
              <a:t> Foundation</a:t>
            </a:r>
            <a:endParaRPr lang="it-IT" dirty="0" smtClean="0">
              <a:latin typeface="Arial" pitchFamily="34" charset="0"/>
            </a:endParaRPr>
          </a:p>
        </p:txBody>
      </p:sp>
      <p:sp>
        <p:nvSpPr>
          <p:cNvPr id="13" name="Rectangle 4"/>
          <p:cNvSpPr txBox="1">
            <a:spLocks/>
          </p:cNvSpPr>
          <p:nvPr/>
        </p:nvSpPr>
        <p:spPr bwMode="gray">
          <a:xfrm>
            <a:off x="323528" y="906297"/>
            <a:ext cx="8136904" cy="4566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it-IT" sz="1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Dom.11 – </a:t>
            </a:r>
            <a:r>
              <a:rPr lang="it-IT" sz="1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1000" dirty="0">
                <a:latin typeface="Arial" pitchFamily="34" charset="0"/>
                <a:cs typeface="Arial" pitchFamily="34" charset="0"/>
              </a:rPr>
              <a:t>This </a:t>
            </a:r>
            <a:r>
              <a:rPr lang="en-GB" sz="1000" dirty="0" smtClean="0">
                <a:latin typeface="Arial" pitchFamily="34" charset="0"/>
                <a:cs typeface="Arial" pitchFamily="34" charset="0"/>
              </a:rPr>
              <a:t>activity was </a:t>
            </a:r>
            <a:r>
              <a:rPr lang="en-GB" sz="1000" dirty="0">
                <a:latin typeface="Arial" pitchFamily="34" charset="0"/>
                <a:cs typeface="Arial" pitchFamily="34" charset="0"/>
              </a:rPr>
              <a:t>organized under the aid of </a:t>
            </a:r>
            <a:r>
              <a:rPr lang="en-GB" sz="1000" dirty="0" smtClean="0">
                <a:latin typeface="Arial" pitchFamily="34" charset="0"/>
                <a:cs typeface="Arial" pitchFamily="34" charset="0"/>
              </a:rPr>
              <a:t>DIAGEO, ACI, SIMPLY and UMBERTO VERONESI FOUNDATION. How </a:t>
            </a:r>
            <a:r>
              <a:rPr lang="en-GB" sz="1000" dirty="0">
                <a:latin typeface="Arial" pitchFamily="34" charset="0"/>
                <a:cs typeface="Arial" pitchFamily="34" charset="0"/>
              </a:rPr>
              <a:t>believable do you consider this cooperation?</a:t>
            </a:r>
            <a:endParaRPr lang="it-IT" sz="10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Grafico 6"/>
          <p:cNvGraphicFramePr/>
          <p:nvPr>
            <p:extLst>
              <p:ext uri="{D42A27DB-BD31-4B8C-83A1-F6EECF244321}">
                <p14:modId xmlns:p14="http://schemas.microsoft.com/office/powerpoint/2010/main" xmlns="" val="2274997791"/>
              </p:ext>
            </p:extLst>
          </p:nvPr>
        </p:nvGraphicFramePr>
        <p:xfrm>
          <a:off x="2339752" y="2902567"/>
          <a:ext cx="4680520" cy="33966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CasellaDiTesto 11"/>
          <p:cNvSpPr txBox="1"/>
          <p:nvPr/>
        </p:nvSpPr>
        <p:spPr>
          <a:xfrm>
            <a:off x="107504" y="2348880"/>
            <a:ext cx="42714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i="1" smtClean="0">
                <a:latin typeface="Arial" pitchFamily="34" charset="0"/>
                <a:cs typeface="Arial" pitchFamily="34" charset="0"/>
              </a:rPr>
              <a:t>The collaboration among DIAGEO, ACI, SIMPLY </a:t>
            </a:r>
          </a:p>
          <a:p>
            <a:r>
              <a:rPr lang="en-GB" sz="1400" b="1" i="1" smtClean="0">
                <a:latin typeface="Arial" pitchFamily="34" charset="0"/>
                <a:cs typeface="Arial" pitchFamily="34" charset="0"/>
              </a:rPr>
              <a:t>And UNMBERTO VERONESI FOUNDATION :</a:t>
            </a:r>
            <a:endParaRPr lang="en-GB" sz="1400" b="1" i="1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Parentesi graffa chiusa 1"/>
          <p:cNvSpPr/>
          <p:nvPr/>
        </p:nvSpPr>
        <p:spPr>
          <a:xfrm>
            <a:off x="5508104" y="2986319"/>
            <a:ext cx="288032" cy="2880320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CasellaDiTesto 3"/>
          <p:cNvSpPr txBox="1"/>
          <p:nvPr/>
        </p:nvSpPr>
        <p:spPr>
          <a:xfrm>
            <a:off x="5868144" y="4211796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latin typeface="Arial" pitchFamily="34" charset="0"/>
                <a:cs typeface="Arial" pitchFamily="34" charset="0"/>
              </a:rPr>
              <a:t>93</a:t>
            </a:r>
            <a:endParaRPr lang="it-IT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CasellaDiTesto 17"/>
          <p:cNvSpPr txBox="1"/>
          <p:nvPr/>
        </p:nvSpPr>
        <p:spPr>
          <a:xfrm>
            <a:off x="314726" y="1596638"/>
            <a:ext cx="8433738" cy="307777"/>
          </a:xfrm>
          <a:prstGeom prst="rect">
            <a:avLst/>
          </a:prstGeom>
          <a:noFill/>
          <a:ln w="19050">
            <a:solidFill>
              <a:srgbClr val="FF66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smtClean="0">
                <a:latin typeface="Arial" pitchFamily="34" charset="0"/>
                <a:cs typeface="Arial" pitchFamily="34" charset="0"/>
              </a:rPr>
              <a:t>The partnership among all the players involved in the activity looks credible</a:t>
            </a:r>
            <a:endParaRPr lang="en-GB" sz="140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tangle 10"/>
          <p:cNvSpPr>
            <a:spLocks noChangeArrowheads="1"/>
          </p:cNvSpPr>
          <p:nvPr/>
        </p:nvSpPr>
        <p:spPr bwMode="auto">
          <a:xfrm>
            <a:off x="323528" y="1328473"/>
            <a:ext cx="345638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i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Base: total sample (18  </a:t>
            </a:r>
            <a:r>
              <a:rPr lang="en-GB" sz="1000" b="1" i="1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y.o</a:t>
            </a:r>
            <a:r>
              <a:rPr lang="en-GB" sz="1000" b="1" i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. and over), n=200, % Values</a:t>
            </a:r>
            <a:endParaRPr lang="en-GB" sz="1000" b="1" i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2943194" y="6063679"/>
            <a:ext cx="12682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000000"/>
                </a:solidFill>
              </a:rPr>
              <a:t>Not so much</a:t>
            </a:r>
            <a:endParaRPr lang="en-GB" sz="1400" b="1" dirty="0">
              <a:solidFill>
                <a:srgbClr val="000000"/>
              </a:solidFill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3636916" y="3284984"/>
            <a:ext cx="5643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000000"/>
                </a:solidFill>
              </a:rPr>
              <a:t>Very</a:t>
            </a:r>
            <a:endParaRPr lang="en-GB" sz="1400" b="1" dirty="0">
              <a:solidFill>
                <a:srgbClr val="000000"/>
              </a:solidFill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3120493" y="4777407"/>
            <a:ext cx="10807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000000"/>
                </a:solidFill>
              </a:rPr>
              <a:t>Somewhat</a:t>
            </a:r>
            <a:endParaRPr lang="en-GB" sz="1400" b="1" dirty="0">
              <a:solidFill>
                <a:srgbClr val="000000"/>
              </a:solidFill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3529259" y="5857527"/>
            <a:ext cx="6719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000000"/>
                </a:solidFill>
              </a:rPr>
              <a:t>So </a:t>
            </a:r>
            <a:r>
              <a:rPr lang="en-GB" sz="1400" b="1" dirty="0" err="1" smtClean="0">
                <a:solidFill>
                  <a:srgbClr val="000000"/>
                </a:solidFill>
              </a:rPr>
              <a:t>so</a:t>
            </a:r>
            <a:endParaRPr lang="en-GB" sz="1400" b="1" dirty="0">
              <a:solidFill>
                <a:srgbClr val="000000"/>
              </a:solidFill>
            </a:endParaRPr>
          </a:p>
        </p:txBody>
      </p:sp>
      <p:sp>
        <p:nvSpPr>
          <p:cNvPr id="16" name="CasellaDiTesto 15"/>
          <p:cNvSpPr txBox="1"/>
          <p:nvPr/>
        </p:nvSpPr>
        <p:spPr>
          <a:xfrm>
            <a:off x="3272279" y="6217567"/>
            <a:ext cx="9396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000000"/>
                </a:solidFill>
              </a:rPr>
              <a:t>Not at all</a:t>
            </a:r>
            <a:endParaRPr lang="en-GB" sz="14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8338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Grp="1"/>
          </p:cNvSpPr>
          <p:nvPr>
            <p:ph type="title"/>
          </p:nvPr>
        </p:nvSpPr>
        <p:spPr>
          <a:xfrm>
            <a:off x="251520" y="260350"/>
            <a:ext cx="7848550" cy="647700"/>
          </a:xfrm>
        </p:spPr>
        <p:txBody>
          <a:bodyPr/>
          <a:lstStyle/>
          <a:p>
            <a:r>
              <a:rPr lang="it-IT" dirty="0" smtClean="0">
                <a:latin typeface="Arial" pitchFamily="34" charset="0"/>
              </a:rPr>
              <a:t/>
            </a:r>
            <a:br>
              <a:rPr lang="it-IT" dirty="0" smtClean="0">
                <a:latin typeface="Arial" pitchFamily="34" charset="0"/>
              </a:rPr>
            </a:br>
            <a:r>
              <a:rPr lang="en-US" dirty="0" smtClean="0"/>
              <a:t>Perception of the </a:t>
            </a:r>
            <a:r>
              <a:rPr lang="en-US" dirty="0"/>
              <a:t>actual information received as a result of the </a:t>
            </a:r>
            <a:r>
              <a:rPr lang="en-US" dirty="0" smtClean="0"/>
              <a:t>activity</a:t>
            </a:r>
            <a:endParaRPr lang="it-IT" dirty="0" smtClean="0">
              <a:latin typeface="Arial" pitchFamily="34" charset="0"/>
            </a:endParaRPr>
          </a:p>
        </p:txBody>
      </p:sp>
      <p:sp>
        <p:nvSpPr>
          <p:cNvPr id="13" name="Rectangle 4"/>
          <p:cNvSpPr txBox="1">
            <a:spLocks/>
          </p:cNvSpPr>
          <p:nvPr/>
        </p:nvSpPr>
        <p:spPr bwMode="gray">
          <a:xfrm>
            <a:off x="323528" y="812116"/>
            <a:ext cx="8136904" cy="4566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it-IT" sz="1000" i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Q</a:t>
            </a:r>
            <a:r>
              <a:rPr lang="it-IT" sz="1000" i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12 – </a:t>
            </a:r>
            <a:r>
              <a:rPr lang="en-US" sz="1000" dirty="0" smtClean="0"/>
              <a:t>In </a:t>
            </a:r>
            <a:r>
              <a:rPr lang="en-US" sz="1000" dirty="0"/>
              <a:t>summary, after taking part in this initiative you feel more informed on the subject of alcohol?</a:t>
            </a:r>
            <a:r>
              <a:rPr lang="it-IT" sz="1000" i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 </a:t>
            </a:r>
            <a:endParaRPr lang="it-IT" sz="1000" i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1" name="Grafico 10"/>
          <p:cNvGraphicFramePr/>
          <p:nvPr>
            <p:extLst>
              <p:ext uri="{D42A27DB-BD31-4B8C-83A1-F6EECF244321}">
                <p14:modId xmlns:p14="http://schemas.microsoft.com/office/powerpoint/2010/main" xmlns="" val="637772812"/>
              </p:ext>
            </p:extLst>
          </p:nvPr>
        </p:nvGraphicFramePr>
        <p:xfrm>
          <a:off x="3525416" y="2780928"/>
          <a:ext cx="2777082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" name="Tabel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302717548"/>
              </p:ext>
            </p:extLst>
          </p:nvPr>
        </p:nvGraphicFramePr>
        <p:xfrm>
          <a:off x="1187624" y="2996952"/>
          <a:ext cx="2337792" cy="2592288"/>
        </p:xfrm>
        <a:graphic>
          <a:graphicData uri="http://schemas.openxmlformats.org/drawingml/2006/table">
            <a:tbl>
              <a:tblPr/>
              <a:tblGrid>
                <a:gridCol w="2337792"/>
              </a:tblGrid>
              <a:tr h="864096"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noProof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Much</a:t>
                      </a:r>
                      <a:r>
                        <a:rPr lang="en-GB" sz="1200" b="1" i="0" u="none" strike="noStrike" baseline="0" noProof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more informed</a:t>
                      </a:r>
                      <a:endParaRPr lang="en-GB" sz="1200" b="1" i="0" u="none" strike="noStrike" noProof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64096"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noProof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</a:t>
                      </a:r>
                      <a:r>
                        <a:rPr lang="en-GB" sz="1200" b="1" i="0" u="none" strike="noStrike" baseline="0" noProof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little more informed</a:t>
                      </a:r>
                      <a:endParaRPr lang="en-GB" sz="1200" b="1" i="0" u="none" strike="noStrike" noProof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64096"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Informed</a:t>
                      </a:r>
                      <a:r>
                        <a:rPr lang="en-GB" sz="1200" b="1" i="0" u="none" strike="noStrike" baseline="0" noProof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as before the initiative</a:t>
                      </a:r>
                      <a:endParaRPr lang="en-GB" sz="1200" b="1" i="0" u="none" strike="noStrike" noProof="0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7" name="Callout 2 6"/>
          <p:cNvSpPr/>
          <p:nvPr/>
        </p:nvSpPr>
        <p:spPr bwMode="gray">
          <a:xfrm>
            <a:off x="6660232" y="2915071"/>
            <a:ext cx="2304256" cy="513929"/>
          </a:xfrm>
          <a:prstGeom prst="borderCallout2">
            <a:avLst>
              <a:gd name="adj1" fmla="val 54610"/>
              <a:gd name="adj2" fmla="val 186"/>
              <a:gd name="adj3" fmla="val 51445"/>
              <a:gd name="adj4" fmla="val -197"/>
              <a:gd name="adj5" fmla="val 51328"/>
              <a:gd name="adj6" fmla="val -33037"/>
            </a:avLst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it-IT" sz="11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Young </a:t>
            </a:r>
            <a:r>
              <a:rPr lang="it-IT" sz="11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people</a:t>
            </a:r>
            <a:r>
              <a:rPr lang="it-IT" sz="11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(18-34 anni): 19%</a:t>
            </a:r>
          </a:p>
        </p:txBody>
      </p:sp>
      <p:sp>
        <p:nvSpPr>
          <p:cNvPr id="8" name="CasellaDiTesto 7"/>
          <p:cNvSpPr txBox="1"/>
          <p:nvPr/>
        </p:nvSpPr>
        <p:spPr>
          <a:xfrm>
            <a:off x="179512" y="2617167"/>
            <a:ext cx="36407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i="1" dirty="0" smtClean="0">
                <a:latin typeface="Arial" pitchFamily="34" charset="0"/>
                <a:cs typeface="Arial" pitchFamily="34" charset="0"/>
              </a:rPr>
              <a:t>After taking part in </a:t>
            </a:r>
            <a:r>
              <a:rPr lang="en-GB" sz="1400" b="1" i="1" smtClean="0">
                <a:latin typeface="Arial" pitchFamily="34" charset="0"/>
                <a:cs typeface="Arial" pitchFamily="34" charset="0"/>
              </a:rPr>
              <a:t>this activity </a:t>
            </a:r>
            <a:r>
              <a:rPr lang="en-GB" sz="1400" b="1" i="1" dirty="0" smtClean="0">
                <a:latin typeface="Arial" pitchFamily="34" charset="0"/>
                <a:cs typeface="Arial" pitchFamily="34" charset="0"/>
              </a:rPr>
              <a:t>they feel:</a:t>
            </a:r>
            <a:endParaRPr lang="en-GB" sz="140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Parentesi graffa aperta 3"/>
          <p:cNvSpPr/>
          <p:nvPr/>
        </p:nvSpPr>
        <p:spPr>
          <a:xfrm flipH="1">
            <a:off x="5580112" y="3106990"/>
            <a:ext cx="407833" cy="176217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CasellaDiTesto 4"/>
          <p:cNvSpPr txBox="1"/>
          <p:nvPr/>
        </p:nvSpPr>
        <p:spPr>
          <a:xfrm>
            <a:off x="6084168" y="3802513"/>
            <a:ext cx="4122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b="1" dirty="0" smtClean="0">
                <a:latin typeface="Arial" pitchFamily="34" charset="0"/>
                <a:cs typeface="Arial" pitchFamily="34" charset="0"/>
              </a:rPr>
              <a:t>94</a:t>
            </a:r>
            <a:endParaRPr lang="it-IT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314726" y="1596638"/>
            <a:ext cx="8433738" cy="523220"/>
          </a:xfrm>
          <a:prstGeom prst="rect">
            <a:avLst/>
          </a:prstGeom>
          <a:noFill/>
          <a:ln w="19050">
            <a:solidFill>
              <a:srgbClr val="FF66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In </a:t>
            </a:r>
            <a:r>
              <a:rPr lang="en-US" sz="1400" dirty="0"/>
              <a:t>summary, the </a:t>
            </a:r>
            <a:r>
              <a:rPr lang="en-US" sz="1400" dirty="0" smtClean="0"/>
              <a:t>activity </a:t>
            </a:r>
            <a:r>
              <a:rPr lang="en-US" sz="1400" dirty="0"/>
              <a:t>seems to have succeeded in spreading a little </a:t>
            </a:r>
            <a:r>
              <a:rPr lang="en-US" sz="1400" dirty="0" smtClean="0"/>
              <a:t>more information </a:t>
            </a:r>
            <a:r>
              <a:rPr lang="en-US" sz="1400" dirty="0"/>
              <a:t>among </a:t>
            </a:r>
            <a:r>
              <a:rPr lang="en-US" sz="1400" dirty="0" smtClean="0"/>
              <a:t>consumers. Almost </a:t>
            </a:r>
            <a:r>
              <a:rPr lang="en-US" sz="1400" dirty="0"/>
              <a:t>all the respondents said </a:t>
            </a:r>
            <a:r>
              <a:rPr lang="en-US" sz="1400" dirty="0" smtClean="0"/>
              <a:t>they learned </a:t>
            </a:r>
            <a:r>
              <a:rPr lang="en-US" sz="1400" dirty="0"/>
              <a:t>something from this campaign.</a:t>
            </a:r>
            <a:endParaRPr lang="it-IT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10"/>
          <p:cNvSpPr>
            <a:spLocks noChangeArrowheads="1"/>
          </p:cNvSpPr>
          <p:nvPr/>
        </p:nvSpPr>
        <p:spPr bwMode="auto">
          <a:xfrm>
            <a:off x="323528" y="1328473"/>
            <a:ext cx="345638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i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Base: total sample (18  </a:t>
            </a:r>
            <a:r>
              <a:rPr lang="en-GB" sz="1000" b="1" i="1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y.o</a:t>
            </a:r>
            <a:r>
              <a:rPr lang="en-GB" sz="1000" b="1" i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. and over), n=200, % Values</a:t>
            </a:r>
            <a:endParaRPr lang="en-GB" sz="1000" b="1" i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54635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hteck 67"/>
          <p:cNvSpPr>
            <a:spLocks noChangeArrowheads="1"/>
          </p:cNvSpPr>
          <p:nvPr/>
        </p:nvSpPr>
        <p:spPr bwMode="gray">
          <a:xfrm>
            <a:off x="0" y="0"/>
            <a:ext cx="9144000" cy="46529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it-IT" sz="160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47" name="Rechteck 67"/>
          <p:cNvSpPr>
            <a:spLocks noChangeArrowheads="1"/>
          </p:cNvSpPr>
          <p:nvPr/>
        </p:nvSpPr>
        <p:spPr bwMode="gray">
          <a:xfrm>
            <a:off x="0" y="2205038"/>
            <a:ext cx="9144000" cy="2447925"/>
          </a:xfrm>
          <a:prstGeom prst="rect">
            <a:avLst/>
          </a:prstGeom>
          <a:gradFill rotWithShape="0">
            <a:gsLst>
              <a:gs pos="0">
                <a:srgbClr val="E31B19"/>
              </a:gs>
              <a:gs pos="2000">
                <a:srgbClr val="E31B19"/>
              </a:gs>
              <a:gs pos="100000">
                <a:srgbClr val="F9B200"/>
              </a:gs>
            </a:gsLst>
            <a:lin ang="0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24000" tIns="0" rIns="324000" bIns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sz="30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Background, </a:t>
            </a:r>
            <a:r>
              <a:rPr lang="en-GB" sz="30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objectives</a:t>
            </a:r>
            <a:r>
              <a:rPr lang="it-IT" sz="30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 and </a:t>
            </a:r>
            <a:r>
              <a:rPr lang="en-GB" sz="30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methodology</a:t>
            </a:r>
          </a:p>
        </p:txBody>
      </p:sp>
      <p:sp>
        <p:nvSpPr>
          <p:cNvPr id="4" name="VCT_Marker_ID_4" hidden="1"/>
          <p:cNvSpPr/>
          <p:nvPr>
            <p:custDataLst>
              <p:tags r:id="rId1"/>
            </p:custDataLst>
          </p:nvPr>
        </p:nvSpPr>
        <p:spPr bwMode="gray">
          <a:xfrm>
            <a:off x="1270000" y="127000"/>
            <a:ext cx="127000" cy="127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charset="0"/>
              <a:buNone/>
              <a:defRPr/>
            </a:pPr>
            <a:endParaRPr lang="en-US" sz="160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26392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Grp="1"/>
          </p:cNvSpPr>
          <p:nvPr>
            <p:ph type="title"/>
          </p:nvPr>
        </p:nvSpPr>
        <p:spPr>
          <a:xfrm>
            <a:off x="396527" y="260350"/>
            <a:ext cx="6335713" cy="647700"/>
          </a:xfrm>
        </p:spPr>
        <p:txBody>
          <a:bodyPr/>
          <a:lstStyle/>
          <a:p>
            <a:r>
              <a:rPr lang="it-IT" dirty="0" smtClean="0">
                <a:latin typeface="Arial" pitchFamily="34" charset="0"/>
              </a:rPr>
              <a:t>Background</a:t>
            </a:r>
            <a:endParaRPr lang="en-US" dirty="0" smtClean="0">
              <a:latin typeface="Arial" pitchFamily="34" charset="0"/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323528" y="1124744"/>
            <a:ext cx="8280919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Diageo was one of the first corporate involved in making the </a:t>
            </a:r>
            <a:r>
              <a:rPr lang="en-GB" sz="1600" b="1" dirty="0"/>
              <a:t>consumers aware of the responsible drinking. </a:t>
            </a:r>
            <a:endParaRPr lang="en-GB" sz="1600" b="1" dirty="0" smtClean="0"/>
          </a:p>
          <a:p>
            <a:endParaRPr lang="it-IT" sz="1600" dirty="0"/>
          </a:p>
          <a:p>
            <a:r>
              <a:rPr lang="en-GB" sz="1600" dirty="0"/>
              <a:t>For the Summer 2012, beside the activities called “Divertiti responsabilmente”, that will take place in different Italian venues, another campaign called </a:t>
            </a:r>
            <a:r>
              <a:rPr lang="en-GB" sz="1600" b="1" dirty="0"/>
              <a:t>“Conoscere </a:t>
            </a:r>
            <a:r>
              <a:rPr lang="en-GB" sz="1600" b="1" dirty="0" err="1"/>
              <a:t>l’alcool</a:t>
            </a:r>
            <a:r>
              <a:rPr lang="en-GB" sz="1600" b="1" dirty="0"/>
              <a:t>”</a:t>
            </a:r>
            <a:r>
              <a:rPr lang="en-GB" sz="1600" dirty="0"/>
              <a:t> </a:t>
            </a:r>
            <a:r>
              <a:rPr lang="en-GB" sz="1600" dirty="0" smtClean="0"/>
              <a:t>was activated</a:t>
            </a:r>
            <a:r>
              <a:rPr lang="en-GB" sz="1600" dirty="0"/>
              <a:t>, in </a:t>
            </a:r>
            <a:r>
              <a:rPr lang="en-GB" sz="1600" dirty="0" smtClean="0"/>
              <a:t>partnership </a:t>
            </a:r>
            <a:r>
              <a:rPr lang="en-GB" sz="1600" dirty="0"/>
              <a:t>with </a:t>
            </a:r>
            <a:r>
              <a:rPr lang="en-GB" sz="1600" b="1" dirty="0"/>
              <a:t>ACI, </a:t>
            </a:r>
            <a:r>
              <a:rPr lang="en-GB" sz="1600" b="1" dirty="0" smtClean="0"/>
              <a:t>SIMPLY </a:t>
            </a:r>
            <a:r>
              <a:rPr lang="en-GB" sz="1600" dirty="0"/>
              <a:t>and the “</a:t>
            </a:r>
            <a:r>
              <a:rPr lang="en-GB" sz="1600" dirty="0" err="1"/>
              <a:t>Ministero</a:t>
            </a:r>
            <a:r>
              <a:rPr lang="en-GB" sz="1600" dirty="0"/>
              <a:t> </a:t>
            </a:r>
            <a:r>
              <a:rPr lang="en-GB" sz="1600" dirty="0" err="1"/>
              <a:t>della</a:t>
            </a:r>
            <a:r>
              <a:rPr lang="en-GB" sz="1600" dirty="0"/>
              <a:t> Salute”.</a:t>
            </a:r>
            <a:endParaRPr lang="it-IT" sz="1600" dirty="0"/>
          </a:p>
          <a:p>
            <a:r>
              <a:rPr lang="en-GB" sz="1600" dirty="0"/>
              <a:t>This activity </a:t>
            </a:r>
            <a:r>
              <a:rPr lang="en-GB" sz="1600" dirty="0" smtClean="0"/>
              <a:t>took </a:t>
            </a:r>
            <a:r>
              <a:rPr lang="en-GB" sz="1600" dirty="0"/>
              <a:t>place in </a:t>
            </a:r>
            <a:r>
              <a:rPr lang="en-GB" sz="1600" b="1" dirty="0"/>
              <a:t>June and July </a:t>
            </a:r>
            <a:r>
              <a:rPr lang="en-GB" sz="1600" dirty="0"/>
              <a:t>outside different SMA supermarkets (about 70 points of sale spread in different Italian cities).</a:t>
            </a:r>
            <a:endParaRPr lang="it-IT" sz="1600" dirty="0"/>
          </a:p>
          <a:p>
            <a:r>
              <a:rPr lang="en-GB" sz="1600" dirty="0" smtClean="0"/>
              <a:t>The </a:t>
            </a:r>
            <a:r>
              <a:rPr lang="en-GB" sz="1600" dirty="0"/>
              <a:t>activity </a:t>
            </a:r>
            <a:r>
              <a:rPr lang="en-GB" sz="1600" dirty="0" smtClean="0"/>
              <a:t>took </a:t>
            </a:r>
            <a:r>
              <a:rPr lang="en-GB" sz="1600" dirty="0"/>
              <a:t>place inside the supermarkets and </a:t>
            </a:r>
            <a:r>
              <a:rPr lang="en-GB" sz="1600" dirty="0" smtClean="0"/>
              <a:t>continued </a:t>
            </a:r>
            <a:r>
              <a:rPr lang="en-GB" sz="1600" dirty="0"/>
              <a:t>outside: </a:t>
            </a:r>
            <a:endParaRPr lang="it-IT" sz="1600" dirty="0"/>
          </a:p>
          <a:p>
            <a:pPr lvl="0"/>
            <a:r>
              <a:rPr lang="en-GB" sz="1600" dirty="0" smtClean="0"/>
              <a:t>     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en-GB" sz="1600" dirty="0"/>
              <a:t>inside the supermarket some leaflets concerning the theme of alcohol and its </a:t>
            </a:r>
            <a:r>
              <a:rPr lang="en-GB" sz="1600" dirty="0" smtClean="0"/>
              <a:t>use were placed </a:t>
            </a:r>
            <a:r>
              <a:rPr lang="en-GB" sz="1600" dirty="0"/>
              <a:t>in the alcohol section; </a:t>
            </a:r>
          </a:p>
          <a:p>
            <a:pPr lvl="0"/>
            <a:endParaRPr lang="it-IT" sz="1600" dirty="0"/>
          </a:p>
          <a:p>
            <a:pPr marL="285750" lvl="0" indent="-285750">
              <a:buFont typeface="Arial" pitchFamily="34" charset="0"/>
              <a:buChar char="•"/>
            </a:pPr>
            <a:r>
              <a:rPr lang="en-GB" sz="1600" dirty="0"/>
              <a:t>outside the supermarket a dedicated corner </a:t>
            </a:r>
            <a:r>
              <a:rPr lang="en-GB" sz="1600" dirty="0" smtClean="0"/>
              <a:t>was set up; some </a:t>
            </a:r>
            <a:r>
              <a:rPr lang="en-GB" sz="1600" dirty="0"/>
              <a:t>hostess </a:t>
            </a:r>
            <a:r>
              <a:rPr lang="en-GB" sz="1600" dirty="0" smtClean="0"/>
              <a:t>distributed </a:t>
            </a:r>
            <a:r>
              <a:rPr lang="en-GB" sz="1600" dirty="0"/>
              <a:t>leaflets and </a:t>
            </a:r>
            <a:r>
              <a:rPr lang="en-GB" sz="1600" dirty="0" smtClean="0"/>
              <a:t>stopped </a:t>
            </a:r>
            <a:r>
              <a:rPr lang="en-GB" sz="1600" dirty="0"/>
              <a:t>people passing by to make them aware of the theme of alcohol and its correct use: the quantity of alcohol allowed to drive, the sanctions provided for driving after having drunk, the occasions/situations when drinking alcohol is prohibited (when pregnant, when underage, after having taken drugs…) etc….. </a:t>
            </a:r>
            <a:endParaRPr lang="it-IT" sz="1600" dirty="0"/>
          </a:p>
          <a:p>
            <a:endParaRPr lang="en-GB" sz="1600" dirty="0" smtClean="0"/>
          </a:p>
          <a:p>
            <a:r>
              <a:rPr lang="en-GB" sz="1600" dirty="0" smtClean="0"/>
              <a:t>The </a:t>
            </a:r>
            <a:r>
              <a:rPr lang="en-GB" sz="1600" dirty="0"/>
              <a:t>hostess </a:t>
            </a:r>
            <a:r>
              <a:rPr lang="en-GB" sz="1600" dirty="0" smtClean="0"/>
              <a:t>used </a:t>
            </a:r>
            <a:r>
              <a:rPr lang="en-GB" sz="1600" dirty="0"/>
              <a:t>different communication materials and also the safe driving simulator provided by ACI.</a:t>
            </a:r>
            <a:endParaRPr lang="it-IT" sz="1600" dirty="0"/>
          </a:p>
          <a:p>
            <a:endParaRPr lang="it-IT" sz="1600" dirty="0"/>
          </a:p>
        </p:txBody>
      </p:sp>
    </p:spTree>
    <p:extLst>
      <p:ext uri="{BB962C8B-B14F-4D97-AF65-F5344CB8AC3E}">
        <p14:creationId xmlns:p14="http://schemas.microsoft.com/office/powerpoint/2010/main" xmlns="" val="787146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Grp="1"/>
          </p:cNvSpPr>
          <p:nvPr>
            <p:ph type="title"/>
          </p:nvPr>
        </p:nvSpPr>
        <p:spPr>
          <a:xfrm>
            <a:off x="395536" y="260350"/>
            <a:ext cx="6335713" cy="647700"/>
          </a:xfrm>
        </p:spPr>
        <p:txBody>
          <a:bodyPr/>
          <a:lstStyle/>
          <a:p>
            <a:pPr eaLnBrk="1" hangingPunct="1"/>
            <a:r>
              <a:rPr lang="en-GB" smtClean="0">
                <a:latin typeface="Arial" pitchFamily="34" charset="0"/>
              </a:rPr>
              <a:t>Objectives and methodology</a:t>
            </a:r>
          </a:p>
        </p:txBody>
      </p:sp>
      <p:sp>
        <p:nvSpPr>
          <p:cNvPr id="3" name="Segnaposto numero diapositiva 1"/>
          <p:cNvSpPr txBox="1">
            <a:spLocks noGrp="1"/>
          </p:cNvSpPr>
          <p:nvPr/>
        </p:nvSpPr>
        <p:spPr bwMode="auto">
          <a:xfrm>
            <a:off x="8737600" y="996950"/>
            <a:ext cx="4635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defRPr/>
            </a:pPr>
            <a:fld id="{FA6518F8-4025-452B-8433-90AD9B1E19B8}" type="slidenum">
              <a:rPr lang="it-IT" sz="1000" b="1" kern="0" smtClean="0">
                <a:solidFill>
                  <a:srgbClr val="EBEEEE"/>
                </a:solidFill>
                <a:latin typeface="Tahoma" pitchFamily="34" charset="0"/>
                <a:cs typeface="Arial" pitchFamily="34" charset="0"/>
              </a:rPr>
              <a:pPr algn="r">
                <a:defRPr/>
              </a:pPr>
              <a:t>4</a:t>
            </a:fld>
            <a:endParaRPr lang="it-IT" sz="1000" b="1" kern="0" smtClean="0">
              <a:solidFill>
                <a:srgbClr val="EBEEEE"/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2" name="Rettangolo 1"/>
          <p:cNvSpPr/>
          <p:nvPr/>
        </p:nvSpPr>
        <p:spPr>
          <a:xfrm>
            <a:off x="323528" y="1196368"/>
            <a:ext cx="841407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 smtClean="0"/>
              <a:t>Objectives</a:t>
            </a:r>
          </a:p>
          <a:p>
            <a:r>
              <a:rPr lang="en-GB" sz="1600" dirty="0" smtClean="0"/>
              <a:t>The main objective of the research is to understand the evaluation and the impact of the activity among the customers who were exposed to it.</a:t>
            </a:r>
          </a:p>
          <a:p>
            <a:r>
              <a:rPr lang="en-GB" sz="1600" dirty="0" smtClean="0"/>
              <a:t> </a:t>
            </a:r>
          </a:p>
          <a:p>
            <a:endParaRPr lang="en-GB" sz="1600" dirty="0" smtClean="0"/>
          </a:p>
          <a:p>
            <a:endParaRPr lang="en-GB" sz="1600" dirty="0" smtClean="0"/>
          </a:p>
          <a:p>
            <a:r>
              <a:rPr lang="en-GB" sz="1600" b="1" dirty="0" smtClean="0"/>
              <a:t>Methodology</a:t>
            </a:r>
          </a:p>
          <a:p>
            <a:endParaRPr lang="en-GB" sz="1600" b="1" dirty="0" smtClean="0"/>
          </a:p>
          <a:p>
            <a:r>
              <a:rPr lang="en-GB" sz="1600" b="1" dirty="0" smtClean="0"/>
              <a:t>Universe of reference</a:t>
            </a:r>
            <a:endParaRPr lang="en-GB" sz="1600" dirty="0" smtClean="0"/>
          </a:p>
          <a:p>
            <a:r>
              <a:rPr lang="en-GB" sz="1600" dirty="0" smtClean="0"/>
              <a:t>The universe of reference will be: car users, alcohol drinkers, male and female, 18 </a:t>
            </a:r>
            <a:r>
              <a:rPr lang="en-GB" sz="1600" dirty="0" err="1" smtClean="0"/>
              <a:t>y.o</a:t>
            </a:r>
            <a:r>
              <a:rPr lang="en-GB" sz="1600" dirty="0" smtClean="0"/>
              <a:t>. and over, exposed to the activity “Conoscere </a:t>
            </a:r>
            <a:r>
              <a:rPr lang="en-GB" sz="1600" dirty="0" err="1" smtClean="0"/>
              <a:t>l’alcool</a:t>
            </a:r>
            <a:r>
              <a:rPr lang="en-GB" sz="1600" dirty="0" smtClean="0"/>
              <a:t>”.</a:t>
            </a:r>
          </a:p>
          <a:p>
            <a:endParaRPr lang="en-GB" sz="1600" dirty="0" smtClean="0"/>
          </a:p>
          <a:p>
            <a:r>
              <a:rPr lang="en-GB" sz="1600" b="1" dirty="0" smtClean="0"/>
              <a:t>Sample</a:t>
            </a:r>
          </a:p>
          <a:p>
            <a:r>
              <a:rPr lang="en-GB" sz="1600" dirty="0" smtClean="0"/>
              <a:t>The sample is composed by </a:t>
            </a:r>
            <a:r>
              <a:rPr lang="en-GB" sz="1600" b="1" dirty="0" smtClean="0"/>
              <a:t>200 respondents, </a:t>
            </a:r>
            <a:r>
              <a:rPr lang="en-GB" sz="1600" dirty="0"/>
              <a:t>car users, alcohol drinkers, male and female, 18 </a:t>
            </a:r>
            <a:r>
              <a:rPr lang="en-GB" sz="1600" dirty="0" err="1"/>
              <a:t>y.o</a:t>
            </a:r>
            <a:r>
              <a:rPr lang="en-GB" sz="1600" dirty="0"/>
              <a:t>. and over, exposed to the activity “Conoscere </a:t>
            </a:r>
            <a:r>
              <a:rPr lang="en-GB" sz="1600" dirty="0" err="1"/>
              <a:t>l’alcool</a:t>
            </a:r>
            <a:r>
              <a:rPr lang="en-GB" sz="1600" dirty="0"/>
              <a:t>”.</a:t>
            </a:r>
          </a:p>
          <a:p>
            <a:endParaRPr lang="en-GB" sz="1600" b="1" dirty="0" smtClean="0"/>
          </a:p>
          <a:p>
            <a:endParaRPr lang="en-GB" sz="1600" dirty="0" smtClean="0"/>
          </a:p>
          <a:p>
            <a:r>
              <a:rPr lang="en-GB" sz="1600" b="1" dirty="0" smtClean="0"/>
              <a:t>Method of interview</a:t>
            </a:r>
          </a:p>
          <a:p>
            <a:r>
              <a:rPr lang="en-GB" sz="1600" dirty="0" smtClean="0"/>
              <a:t>PAPI (Paper Aided Personal Interviews).</a:t>
            </a:r>
          </a:p>
          <a:p>
            <a:endParaRPr lang="en-GB" sz="1600" b="1" dirty="0"/>
          </a:p>
        </p:txBody>
      </p:sp>
    </p:spTree>
    <p:extLst>
      <p:ext uri="{BB962C8B-B14F-4D97-AF65-F5344CB8AC3E}">
        <p14:creationId xmlns:p14="http://schemas.microsoft.com/office/powerpoint/2010/main" xmlns="" val="953181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hteck 67"/>
          <p:cNvSpPr>
            <a:spLocks noChangeArrowheads="1"/>
          </p:cNvSpPr>
          <p:nvPr/>
        </p:nvSpPr>
        <p:spPr bwMode="gray">
          <a:xfrm>
            <a:off x="0" y="0"/>
            <a:ext cx="9144000" cy="46529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it-IT" sz="160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47" name="Rechteck 67"/>
          <p:cNvSpPr>
            <a:spLocks noChangeArrowheads="1"/>
          </p:cNvSpPr>
          <p:nvPr/>
        </p:nvSpPr>
        <p:spPr bwMode="gray">
          <a:xfrm>
            <a:off x="0" y="2205038"/>
            <a:ext cx="9144000" cy="2447925"/>
          </a:xfrm>
          <a:prstGeom prst="rect">
            <a:avLst/>
          </a:prstGeom>
          <a:gradFill rotWithShape="0">
            <a:gsLst>
              <a:gs pos="0">
                <a:srgbClr val="E31B19"/>
              </a:gs>
              <a:gs pos="2000">
                <a:srgbClr val="E31B19"/>
              </a:gs>
              <a:gs pos="100000">
                <a:srgbClr val="F9B200"/>
              </a:gs>
            </a:gsLst>
            <a:lin ang="0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24000" tIns="0" rIns="324000" bIns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30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Sample profile </a:t>
            </a:r>
            <a:endParaRPr lang="en-GB" sz="3000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VCT_Marker_ID_4" hidden="1"/>
          <p:cNvSpPr/>
          <p:nvPr>
            <p:custDataLst>
              <p:tags r:id="rId1"/>
            </p:custDataLst>
          </p:nvPr>
        </p:nvSpPr>
        <p:spPr bwMode="gray">
          <a:xfrm>
            <a:off x="1270000" y="127000"/>
            <a:ext cx="127000" cy="127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charset="0"/>
              <a:buNone/>
              <a:defRPr/>
            </a:pPr>
            <a:endParaRPr lang="en-US" sz="160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35563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Grp="1"/>
          </p:cNvSpPr>
          <p:nvPr>
            <p:ph type="title"/>
          </p:nvPr>
        </p:nvSpPr>
        <p:spPr>
          <a:xfrm>
            <a:off x="323850" y="260350"/>
            <a:ext cx="6912446" cy="647700"/>
          </a:xfrm>
        </p:spPr>
        <p:txBody>
          <a:bodyPr/>
          <a:lstStyle/>
          <a:p>
            <a:r>
              <a:rPr lang="en-GB" smtClean="0"/>
              <a:t>Sample profile – Sex and age</a:t>
            </a:r>
            <a:endParaRPr lang="en-GB" smtClean="0">
              <a:latin typeface="Arial" pitchFamily="34" charset="0"/>
            </a:endParaRPr>
          </a:p>
        </p:txBody>
      </p:sp>
      <p:graphicFrame>
        <p:nvGraphicFramePr>
          <p:cNvPr id="18" name="Grafico 17"/>
          <p:cNvGraphicFramePr/>
          <p:nvPr>
            <p:extLst>
              <p:ext uri="{D42A27DB-BD31-4B8C-83A1-F6EECF244321}">
                <p14:modId xmlns:p14="http://schemas.microsoft.com/office/powerpoint/2010/main" xmlns="" val="1886994465"/>
              </p:ext>
            </p:extLst>
          </p:nvPr>
        </p:nvGraphicFramePr>
        <p:xfrm>
          <a:off x="3707904" y="1916832"/>
          <a:ext cx="2777082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" name="Tabel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003077005"/>
              </p:ext>
            </p:extLst>
          </p:nvPr>
        </p:nvGraphicFramePr>
        <p:xfrm>
          <a:off x="2267744" y="2060848"/>
          <a:ext cx="1534386" cy="864096"/>
        </p:xfrm>
        <a:graphic>
          <a:graphicData uri="http://schemas.openxmlformats.org/drawingml/2006/table">
            <a:tbl>
              <a:tblPr/>
              <a:tblGrid>
                <a:gridCol w="1534386"/>
              </a:tblGrid>
              <a:tr h="432048">
                <a:tc>
                  <a:txBody>
                    <a:bodyPr/>
                    <a:lstStyle/>
                    <a:p>
                      <a:pPr algn="r" fontAlgn="b"/>
                      <a:r>
                        <a:rPr lang="it-IT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MEN</a:t>
                      </a:r>
                      <a:endParaRPr lang="it-IT" sz="105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r" fontAlgn="b"/>
                      <a:r>
                        <a:rPr lang="it-IT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WOMEN</a:t>
                      </a:r>
                      <a:endParaRPr lang="it-IT" sz="105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Tabel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934367910"/>
              </p:ext>
            </p:extLst>
          </p:nvPr>
        </p:nvGraphicFramePr>
        <p:xfrm>
          <a:off x="1913012" y="3429002"/>
          <a:ext cx="1866900" cy="2664294"/>
        </p:xfrm>
        <a:graphic>
          <a:graphicData uri="http://schemas.openxmlformats.org/drawingml/2006/table">
            <a:tbl>
              <a:tblPr/>
              <a:tblGrid>
                <a:gridCol w="1866900"/>
              </a:tblGrid>
              <a:tr h="444049"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18-24 </a:t>
                      </a:r>
                      <a:r>
                        <a:rPr lang="it-IT" sz="11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Y.O.</a:t>
                      </a:r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4049"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25-34 </a:t>
                      </a:r>
                      <a:r>
                        <a:rPr lang="it-IT" sz="11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Y.O.</a:t>
                      </a:r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4049"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35-44 </a:t>
                      </a:r>
                      <a:r>
                        <a:rPr lang="it-IT" sz="11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Y.O.</a:t>
                      </a:r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4049"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45-54 </a:t>
                      </a:r>
                      <a:r>
                        <a:rPr lang="it-IT" sz="11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Y.O.</a:t>
                      </a:r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4049"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55-64 </a:t>
                      </a:r>
                      <a:r>
                        <a:rPr lang="it-IT" sz="11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Y.O.</a:t>
                      </a:r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4049"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65 </a:t>
                      </a:r>
                      <a:r>
                        <a:rPr lang="it-IT" sz="11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Y.O.</a:t>
                      </a:r>
                      <a:r>
                        <a:rPr lang="it-IT" sz="11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AND OVER</a:t>
                      </a:r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323528" y="1052736"/>
            <a:ext cx="345638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sz="1000" b="1" i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Base: </a:t>
            </a:r>
            <a:r>
              <a:rPr lang="it-IT" sz="1000" b="1" i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total sample (18  </a:t>
            </a:r>
            <a:r>
              <a:rPr lang="it-IT" sz="1000" b="1" i="1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y.o.</a:t>
            </a:r>
            <a:r>
              <a:rPr lang="it-IT" sz="1000" b="1" i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and </a:t>
            </a:r>
            <a:r>
              <a:rPr lang="it-IT" sz="1000" b="1" i="1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over</a:t>
            </a:r>
            <a:r>
              <a:rPr lang="it-IT" sz="1000" b="1" i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), n=200, % </a:t>
            </a:r>
            <a:r>
              <a:rPr lang="it-IT" sz="1000" b="1" i="1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Values</a:t>
            </a:r>
            <a:endParaRPr lang="it-IT" sz="1000" b="1" i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33696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Grp="1"/>
          </p:cNvSpPr>
          <p:nvPr>
            <p:ph type="title"/>
          </p:nvPr>
        </p:nvSpPr>
        <p:spPr>
          <a:xfrm>
            <a:off x="323850" y="260350"/>
            <a:ext cx="6912446" cy="647700"/>
          </a:xfrm>
        </p:spPr>
        <p:txBody>
          <a:bodyPr/>
          <a:lstStyle/>
          <a:p>
            <a:r>
              <a:rPr lang="en-GB" smtClean="0"/>
              <a:t>Sample profile –  Educational level and occupation</a:t>
            </a:r>
            <a:endParaRPr lang="en-GB" smtClean="0">
              <a:latin typeface="Arial" pitchFamily="34" charset="0"/>
            </a:endParaRPr>
          </a:p>
        </p:txBody>
      </p:sp>
      <p:graphicFrame>
        <p:nvGraphicFramePr>
          <p:cNvPr id="18" name="Grafico 17"/>
          <p:cNvGraphicFramePr/>
          <p:nvPr>
            <p:extLst>
              <p:ext uri="{D42A27DB-BD31-4B8C-83A1-F6EECF244321}">
                <p14:modId xmlns:p14="http://schemas.microsoft.com/office/powerpoint/2010/main" xmlns="" val="288497548"/>
              </p:ext>
            </p:extLst>
          </p:nvPr>
        </p:nvGraphicFramePr>
        <p:xfrm>
          <a:off x="4027166" y="1916832"/>
          <a:ext cx="2777082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" name="Tabel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177454501"/>
              </p:ext>
            </p:extLst>
          </p:nvPr>
        </p:nvGraphicFramePr>
        <p:xfrm>
          <a:off x="1218854" y="2070373"/>
          <a:ext cx="2880320" cy="1368152"/>
        </p:xfrm>
        <a:graphic>
          <a:graphicData uri="http://schemas.openxmlformats.org/drawingml/2006/table">
            <a:tbl>
              <a:tblPr/>
              <a:tblGrid>
                <a:gridCol w="2880320"/>
              </a:tblGrid>
              <a:tr h="342038"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it-IT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UNIVERSITY</a:t>
                      </a:r>
                      <a:r>
                        <a:rPr lang="it-IT" sz="10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DEGREE</a:t>
                      </a:r>
                      <a:endParaRPr lang="it-IT" sz="10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2038"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it-IT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HIGH</a:t>
                      </a:r>
                      <a:r>
                        <a:rPr lang="it-IT" sz="10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SCHOOL</a:t>
                      </a:r>
                      <a:endParaRPr lang="it-IT" sz="10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2038"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it-IT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SECONDARY</a:t>
                      </a:r>
                      <a:r>
                        <a:rPr lang="it-IT" sz="10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SCHOOL</a:t>
                      </a:r>
                      <a:endParaRPr lang="it-IT" sz="10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2038"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it-IT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PRIMARY</a:t>
                      </a:r>
                      <a:r>
                        <a:rPr lang="it-IT" sz="10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SCHOOL</a:t>
                      </a:r>
                      <a:endParaRPr lang="it-IT" sz="10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Tabel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290188699"/>
              </p:ext>
            </p:extLst>
          </p:nvPr>
        </p:nvGraphicFramePr>
        <p:xfrm>
          <a:off x="716265" y="3789040"/>
          <a:ext cx="3382909" cy="2736304"/>
        </p:xfrm>
        <a:graphic>
          <a:graphicData uri="http://schemas.openxmlformats.org/drawingml/2006/table">
            <a:tbl>
              <a:tblPr/>
              <a:tblGrid>
                <a:gridCol w="3382909"/>
              </a:tblGrid>
              <a:tr h="342038">
                <a:tc>
                  <a:txBody>
                    <a:bodyPr/>
                    <a:lstStyle/>
                    <a:p>
                      <a:pPr algn="r"/>
                      <a:r>
                        <a:rPr lang="it-IT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en-GB" sz="10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ENTREPRENEUR, FREE-LANCER</a:t>
                      </a:r>
                      <a:endParaRPr lang="en-GB" sz="10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2038">
                <a:tc>
                  <a:txBody>
                    <a:bodyPr/>
                    <a:lstStyle/>
                    <a:p>
                      <a:pPr algn="r"/>
                      <a:r>
                        <a:rPr lang="it-IT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en-GB" sz="10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CRAFTSMAN, SHOP OWNER</a:t>
                      </a:r>
                      <a:endParaRPr lang="en-GB" sz="10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2038">
                <a:tc>
                  <a:txBody>
                    <a:bodyPr/>
                    <a:lstStyle/>
                    <a:p>
                      <a:pPr algn="r"/>
                      <a:r>
                        <a:rPr lang="it-IT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0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EXECUTIVE, CADRE, MANAGER</a:t>
                      </a:r>
                      <a:endParaRPr lang="en-GB" sz="10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2038">
                <a:tc>
                  <a:txBody>
                    <a:bodyPr/>
                    <a:lstStyle/>
                    <a:p>
                      <a:pPr algn="r"/>
                      <a:r>
                        <a:rPr lang="it-IT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en-GB" sz="10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WHITE COLLAR, TEACHER</a:t>
                      </a:r>
                      <a:endParaRPr lang="en-GB" sz="10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2038">
                <a:tc>
                  <a:txBody>
                    <a:bodyPr/>
                    <a:lstStyle/>
                    <a:p>
                      <a:pPr algn="r"/>
                      <a:r>
                        <a:rPr lang="it-IT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en-GB" sz="10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BLUE COLLAR</a:t>
                      </a:r>
                      <a:endParaRPr lang="en-GB" sz="10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2038"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it-IT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HOUSEWIFE</a:t>
                      </a:r>
                      <a:endParaRPr lang="it-IT" sz="10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2038"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it-IT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STUDENT</a:t>
                      </a:r>
                      <a:endParaRPr lang="it-IT" sz="10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2038"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it-IT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UNEMPLOYED</a:t>
                      </a:r>
                      <a:endParaRPr lang="it-IT" sz="10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323528" y="1124744"/>
            <a:ext cx="345638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i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Base: total sample (18  y.o. and over), n=200, % Values</a:t>
            </a:r>
            <a:endParaRPr lang="en-GB" sz="1000" b="1" i="1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18631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hteck 67"/>
          <p:cNvSpPr>
            <a:spLocks noChangeArrowheads="1"/>
          </p:cNvSpPr>
          <p:nvPr/>
        </p:nvSpPr>
        <p:spPr bwMode="gray">
          <a:xfrm>
            <a:off x="0" y="0"/>
            <a:ext cx="9144000" cy="46529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it-IT" sz="160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47" name="Rechteck 67"/>
          <p:cNvSpPr>
            <a:spLocks noChangeArrowheads="1"/>
          </p:cNvSpPr>
          <p:nvPr/>
        </p:nvSpPr>
        <p:spPr bwMode="gray">
          <a:xfrm>
            <a:off x="0" y="2205038"/>
            <a:ext cx="9144000" cy="2447925"/>
          </a:xfrm>
          <a:prstGeom prst="rect">
            <a:avLst/>
          </a:prstGeom>
          <a:gradFill rotWithShape="0">
            <a:gsLst>
              <a:gs pos="0">
                <a:srgbClr val="E31B19"/>
              </a:gs>
              <a:gs pos="2000">
                <a:srgbClr val="E31B19"/>
              </a:gs>
              <a:gs pos="100000">
                <a:srgbClr val="F9B200"/>
              </a:gs>
            </a:gsLst>
            <a:lin ang="0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24000" tIns="0" rIns="324000" bIns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30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Survey results</a:t>
            </a:r>
            <a:endParaRPr lang="en-GB" sz="3000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VCT_Marker_ID_4" hidden="1"/>
          <p:cNvSpPr/>
          <p:nvPr>
            <p:custDataLst>
              <p:tags r:id="rId1"/>
            </p:custDataLst>
          </p:nvPr>
        </p:nvSpPr>
        <p:spPr bwMode="gray">
          <a:xfrm>
            <a:off x="1270000" y="127000"/>
            <a:ext cx="127000" cy="127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charset="0"/>
              <a:buNone/>
              <a:defRPr/>
            </a:pPr>
            <a:endParaRPr lang="en-US" sz="160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04622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Grafico 7"/>
          <p:cNvGraphicFramePr/>
          <p:nvPr>
            <p:extLst>
              <p:ext uri="{D42A27DB-BD31-4B8C-83A1-F6EECF244321}">
                <p14:modId xmlns:p14="http://schemas.microsoft.com/office/powerpoint/2010/main" xmlns="" val="1662550340"/>
              </p:ext>
            </p:extLst>
          </p:nvPr>
        </p:nvGraphicFramePr>
        <p:xfrm>
          <a:off x="2092621" y="3032032"/>
          <a:ext cx="4680520" cy="33966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8" name="CasellaDiTesto 17"/>
          <p:cNvSpPr txBox="1"/>
          <p:nvPr/>
        </p:nvSpPr>
        <p:spPr>
          <a:xfrm>
            <a:off x="3179941" y="6001543"/>
            <a:ext cx="6719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000000"/>
                </a:solidFill>
              </a:rPr>
              <a:t>So </a:t>
            </a:r>
            <a:r>
              <a:rPr lang="en-GB" sz="1400" b="1" dirty="0" err="1" smtClean="0">
                <a:solidFill>
                  <a:srgbClr val="000000"/>
                </a:solidFill>
              </a:rPr>
              <a:t>so</a:t>
            </a:r>
            <a:endParaRPr lang="en-GB" sz="1400" b="1" dirty="0">
              <a:solidFill>
                <a:srgbClr val="000000"/>
              </a:solidFill>
            </a:endParaRPr>
          </a:p>
        </p:txBody>
      </p:sp>
      <p:sp>
        <p:nvSpPr>
          <p:cNvPr id="7170" name="Rectangle 4"/>
          <p:cNvSpPr>
            <a:spLocks noGrp="1"/>
          </p:cNvSpPr>
          <p:nvPr>
            <p:ph type="title"/>
          </p:nvPr>
        </p:nvSpPr>
        <p:spPr>
          <a:xfrm>
            <a:off x="323850" y="260350"/>
            <a:ext cx="6912446" cy="647700"/>
          </a:xfrm>
        </p:spPr>
        <p:txBody>
          <a:bodyPr/>
          <a:lstStyle/>
          <a:p>
            <a:r>
              <a:rPr lang="en-GB" dirty="0" smtClean="0"/>
              <a:t>Alcohol issue: the importance of being informed</a:t>
            </a:r>
            <a:endParaRPr lang="en-GB" dirty="0" smtClean="0">
              <a:latin typeface="Arial" pitchFamily="34" charset="0"/>
            </a:endParaRPr>
          </a:p>
        </p:txBody>
      </p:sp>
      <p:sp>
        <p:nvSpPr>
          <p:cNvPr id="13" name="Rectangle 4"/>
          <p:cNvSpPr txBox="1">
            <a:spLocks/>
          </p:cNvSpPr>
          <p:nvPr/>
        </p:nvSpPr>
        <p:spPr bwMode="gray">
          <a:xfrm>
            <a:off x="323528" y="906297"/>
            <a:ext cx="8136904" cy="4566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i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Q1- </a:t>
            </a:r>
            <a:r>
              <a:rPr lang="en-US" sz="1000" i="1" dirty="0" smtClean="0">
                <a:latin typeface="Arial" pitchFamily="34" charset="0"/>
                <a:cs typeface="Arial" pitchFamily="34" charset="0"/>
              </a:rPr>
              <a:t>Let’s talk about the title of the activity you have just took part. The initiative is called «Conoscere </a:t>
            </a:r>
            <a:r>
              <a:rPr lang="en-US" sz="1000" i="1" dirty="0" err="1" smtClean="0">
                <a:latin typeface="Arial" pitchFamily="34" charset="0"/>
                <a:cs typeface="Arial" pitchFamily="34" charset="0"/>
              </a:rPr>
              <a:t>l'alcool</a:t>
            </a:r>
            <a:r>
              <a:rPr lang="en-US" sz="1000" i="1" dirty="0" smtClean="0">
                <a:latin typeface="Arial" pitchFamily="34" charset="0"/>
                <a:cs typeface="Arial" pitchFamily="34" charset="0"/>
              </a:rPr>
              <a:t>».  How important is in your opinion being informed on alcohol, its  ways of consumption and its effects?</a:t>
            </a:r>
            <a:r>
              <a:rPr lang="en-US" sz="1000" i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US" sz="1000" i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3419872" y="3481263"/>
            <a:ext cx="5643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000000"/>
                </a:solidFill>
              </a:rPr>
              <a:t>Very</a:t>
            </a:r>
            <a:endParaRPr lang="en-GB" sz="1400" b="1" dirty="0">
              <a:solidFill>
                <a:srgbClr val="000000"/>
              </a:solidFill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2915191" y="4987851"/>
            <a:ext cx="10807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000000"/>
                </a:solidFill>
              </a:rPr>
              <a:t>Somewhat</a:t>
            </a:r>
            <a:endParaRPr lang="en-GB" sz="1400" b="1" dirty="0">
              <a:solidFill>
                <a:srgbClr val="000000"/>
              </a:solidFill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3033848" y="6145559"/>
            <a:ext cx="8996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000000"/>
                </a:solidFill>
              </a:rPr>
              <a:t>Not a lot</a:t>
            </a:r>
            <a:endParaRPr lang="en-GB" sz="1400" b="1" dirty="0">
              <a:solidFill>
                <a:srgbClr val="000000"/>
              </a:solidFill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2993772" y="6265192"/>
            <a:ext cx="9396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000000"/>
                </a:solidFill>
              </a:rPr>
              <a:t>Not at all</a:t>
            </a:r>
            <a:endParaRPr lang="en-GB" sz="1400" b="1" dirty="0">
              <a:solidFill>
                <a:srgbClr val="000000"/>
              </a:solidFill>
            </a:endParaRPr>
          </a:p>
        </p:txBody>
      </p:sp>
      <p:sp>
        <p:nvSpPr>
          <p:cNvPr id="19" name="Callout 2 18"/>
          <p:cNvSpPr/>
          <p:nvPr/>
        </p:nvSpPr>
        <p:spPr bwMode="gray">
          <a:xfrm>
            <a:off x="5868144" y="3300953"/>
            <a:ext cx="2592288" cy="704111"/>
          </a:xfrm>
          <a:prstGeom prst="borderCallout2">
            <a:avLst>
              <a:gd name="adj1" fmla="val 54610"/>
              <a:gd name="adj2" fmla="val 186"/>
              <a:gd name="adj3" fmla="val 51445"/>
              <a:gd name="adj4" fmla="val -197"/>
              <a:gd name="adj5" fmla="val 51328"/>
              <a:gd name="adj6" fmla="val -33037"/>
            </a:avLst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ts val="1700"/>
              </a:lnSpc>
            </a:pPr>
            <a:r>
              <a:rPr lang="en-GB" sz="11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Women: 44%</a:t>
            </a:r>
          </a:p>
          <a:p>
            <a:pPr>
              <a:lnSpc>
                <a:spcPts val="1700"/>
              </a:lnSpc>
            </a:pPr>
            <a:r>
              <a:rPr lang="en-GB" sz="11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Young people (18-34 </a:t>
            </a:r>
            <a:r>
              <a:rPr lang="en-GB" sz="11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y.o</a:t>
            </a:r>
            <a:r>
              <a:rPr lang="en-GB" sz="11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.): 42%</a:t>
            </a:r>
          </a:p>
        </p:txBody>
      </p:sp>
      <p:sp>
        <p:nvSpPr>
          <p:cNvPr id="14" name="Rectangle 10"/>
          <p:cNvSpPr>
            <a:spLocks noChangeArrowheads="1"/>
          </p:cNvSpPr>
          <p:nvPr/>
        </p:nvSpPr>
        <p:spPr bwMode="auto">
          <a:xfrm>
            <a:off x="323528" y="1328473"/>
            <a:ext cx="345638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sz="1000" b="1" i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Base: </a:t>
            </a:r>
            <a:r>
              <a:rPr lang="it-IT" sz="1000" b="1" i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total sample (18  </a:t>
            </a:r>
            <a:r>
              <a:rPr lang="it-IT" sz="1000" b="1" i="1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y.o.</a:t>
            </a:r>
            <a:r>
              <a:rPr lang="it-IT" sz="1000" b="1" i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and </a:t>
            </a:r>
            <a:r>
              <a:rPr lang="it-IT" sz="1000" b="1" i="1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over</a:t>
            </a:r>
            <a:r>
              <a:rPr lang="it-IT" sz="1000" b="1" i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), n=200, % </a:t>
            </a:r>
            <a:r>
              <a:rPr lang="it-IT" sz="1000" b="1" i="1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Values</a:t>
            </a:r>
            <a:endParaRPr lang="it-IT" sz="1000" b="1" i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CasellaDiTesto 1"/>
          <p:cNvSpPr txBox="1"/>
          <p:nvPr/>
        </p:nvSpPr>
        <p:spPr>
          <a:xfrm>
            <a:off x="539552" y="2567856"/>
            <a:ext cx="37016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latin typeface="Arial" pitchFamily="34" charset="0"/>
                <a:cs typeface="Arial" pitchFamily="34" charset="0"/>
              </a:rPr>
              <a:t>Information on alcohol is important:</a:t>
            </a:r>
            <a:endParaRPr lang="en-GB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314726" y="1596638"/>
            <a:ext cx="8433738" cy="738664"/>
          </a:xfrm>
          <a:prstGeom prst="rect">
            <a:avLst/>
          </a:prstGeom>
          <a:noFill/>
          <a:ln w="19050">
            <a:solidFill>
              <a:srgbClr val="FF66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Awareness of importance of information on alcohol – proper consumption and possible  negative effects- is widespread among respondents:  more than one third considers  “Very important” being informed on this issue, particularly women and young people.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99817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-BODYINDENTATION" val="0;0;0.125;0.125;0.25;14.25;14.375;28.375;28.5;42.5;"/>
  <p:tag name="VCT-BULLETVISIBILITY" val="L  ***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TYLE" val="VCT_Marker"/>
  <p:tag name="DATE" val="19.10.2011 11:04:46"/>
  <p:tag name="VCT-TEMPLATE" val="GfK Template for Office 2003 4-3.pot"/>
  <p:tag name="VCTMASTER" val="GfK Master for PPT 2010 4-3"/>
  <p:tag name="VCT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TYLE" val="VCT_Marker"/>
  <p:tag name="DATE" val="19.10.2011 11:04:46"/>
  <p:tag name="VCT-TEMPLATE" val="GfK Master for PPT 2010 4-3.potx"/>
  <p:tag name="VCTMASTER" val="GfK Master for PPT 2010 4-3"/>
  <p:tag name="VCTLAYOUT" val="title"/>
  <p:tag name="VCT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TYLE" val="VCT_Backup"/>
  <p:tag name="DATE" val="13.02.2012 18:13:29"/>
  <p:tag name="PLACEHFMT" val="3"/>
  <p:tag name="VCT-BODYINDENTATION" val="0;0;0;0;0;0;0;0;0;0;"/>
  <p:tag name="VCT-BULLETVISIBILITY" val="L 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TYLE" val="VCT_Backup"/>
  <p:tag name="DATE" val="13.02.2012 18:13:29"/>
  <p:tag name="PLACEHFMT" val="4"/>
  <p:tag name="VCT-BODYINDENTATION" val="0;0;0.125;0.125;0.25;0.25;0.375;0.375;0.5;0.5;"/>
  <p:tag name="VCT-BULLETVISIBILITY" val="L 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TYLE" val="VCT_Marker"/>
  <p:tag name="DATE" val="19.10.2011 11:04:46"/>
  <p:tag name="VCT-TEMPLATE" val="GfK Master for PPT 2010 4-3.potx"/>
  <p:tag name="VCTMASTER" val="GfK Master for PPT 2010 4-3"/>
  <p:tag name="VCTORDER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TYLE" val="VCT_Marker"/>
  <p:tag name="DATE" val="19.10.2011 11:04:46"/>
  <p:tag name="VCT-TEMPLATE" val="GfK Master for PPT 2010 4-3.potx"/>
  <p:tag name="VCTMASTER" val="GfK Master for PPT 2010 4-3"/>
  <p:tag name="VCT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TYLE" val="VCT_Marker"/>
  <p:tag name="DATE" val="19.10.2011 11:04:46"/>
  <p:tag name="VCT-TEMPLATE" val="GfK Master for PPT 2010 4-3.potx"/>
  <p:tag name="VCTMASTER" val="GfK Master for PPT 2010 4-3"/>
  <p:tag name="VCTORDER" val="1"/>
</p:tagLst>
</file>

<file path=ppt/theme/theme1.xml><?xml version="1.0" encoding="utf-8"?>
<a:theme xmlns:a="http://schemas.openxmlformats.org/drawingml/2006/main" name="Nuovo Format - Presentazione - 4_3 (italiano)">
  <a:themeElements>
    <a:clrScheme name="GfK Master for PPT 2010 4-3 1">
      <a:dk1>
        <a:srgbClr val="000000"/>
      </a:dk1>
      <a:lt1>
        <a:srgbClr val="FFFFFF"/>
      </a:lt1>
      <a:dk2>
        <a:srgbClr val="E95E0F"/>
      </a:dk2>
      <a:lt2>
        <a:srgbClr val="928580"/>
      </a:lt2>
      <a:accent1>
        <a:srgbClr val="004186"/>
      </a:accent1>
      <a:accent2>
        <a:srgbClr val="0087C8"/>
      </a:accent2>
      <a:accent3>
        <a:srgbClr val="FFFFFF"/>
      </a:accent3>
      <a:accent4>
        <a:srgbClr val="000000"/>
      </a:accent4>
      <a:accent5>
        <a:srgbClr val="AAB0C3"/>
      </a:accent5>
      <a:accent6>
        <a:srgbClr val="007AB5"/>
      </a:accent6>
      <a:hlink>
        <a:srgbClr val="E95E0F"/>
      </a:hlink>
      <a:folHlink>
        <a:srgbClr val="004186"/>
      </a:folHlink>
    </a:clrScheme>
    <a:fontScheme name="GfK">
      <a:majorFont>
        <a:latin typeface="Insight screen"/>
        <a:ea typeface=""/>
        <a:cs typeface=""/>
      </a:majorFont>
      <a:minorFont>
        <a:latin typeface="Insight scree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gray">
        <a:solidFill>
          <a:schemeClr val="bg1"/>
        </a:solidFill>
        <a:ln w="9525">
          <a:solidFill>
            <a:schemeClr val="tx1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16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GfK Master for PPT 2010 4-3 1">
        <a:dk1>
          <a:srgbClr val="000000"/>
        </a:dk1>
        <a:lt1>
          <a:srgbClr val="FFFFFF"/>
        </a:lt1>
        <a:dk2>
          <a:srgbClr val="E95E0F"/>
        </a:dk2>
        <a:lt2>
          <a:srgbClr val="928580"/>
        </a:lt2>
        <a:accent1>
          <a:srgbClr val="004186"/>
        </a:accent1>
        <a:accent2>
          <a:srgbClr val="0087C8"/>
        </a:accent2>
        <a:accent3>
          <a:srgbClr val="FFFFFF"/>
        </a:accent3>
        <a:accent4>
          <a:srgbClr val="000000"/>
        </a:accent4>
        <a:accent5>
          <a:srgbClr val="AAB0C3"/>
        </a:accent5>
        <a:accent6>
          <a:srgbClr val="007AB5"/>
        </a:accent6>
        <a:hlink>
          <a:srgbClr val="E95E0F"/>
        </a:hlink>
        <a:folHlink>
          <a:srgbClr val="00418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GfK color scheme for Office 2010">
    <a:dk1>
      <a:srgbClr val="000000"/>
    </a:dk1>
    <a:lt1>
      <a:srgbClr val="FFFFFF"/>
    </a:lt1>
    <a:dk2>
      <a:srgbClr val="E95E0F"/>
    </a:dk2>
    <a:lt2>
      <a:srgbClr val="928580"/>
    </a:lt2>
    <a:accent1>
      <a:srgbClr val="004186"/>
    </a:accent1>
    <a:accent2>
      <a:srgbClr val="0087C8"/>
    </a:accent2>
    <a:accent3>
      <a:srgbClr val="A1AF00"/>
    </a:accent3>
    <a:accent4>
      <a:srgbClr val="CDC300"/>
    </a:accent4>
    <a:accent5>
      <a:srgbClr val="B50F22"/>
    </a:accent5>
    <a:accent6>
      <a:srgbClr val="E31B19"/>
    </a:accent6>
    <a:hlink>
      <a:srgbClr val="A1AF00"/>
    </a:hlink>
    <a:folHlink>
      <a:srgbClr val="CDC300"/>
    </a:folHlink>
  </a:clrScheme>
  <a:fontScheme name="Arial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0.xml><?xml version="1.0" encoding="utf-8"?>
<a:themeOverride xmlns:a="http://schemas.openxmlformats.org/drawingml/2006/main">
  <a:clrScheme name="GfK color scheme for Office 2010">
    <a:dk1>
      <a:srgbClr val="000000"/>
    </a:dk1>
    <a:lt1>
      <a:srgbClr val="FFFFFF"/>
    </a:lt1>
    <a:dk2>
      <a:srgbClr val="E95E0F"/>
    </a:dk2>
    <a:lt2>
      <a:srgbClr val="928580"/>
    </a:lt2>
    <a:accent1>
      <a:srgbClr val="004186"/>
    </a:accent1>
    <a:accent2>
      <a:srgbClr val="0087C8"/>
    </a:accent2>
    <a:accent3>
      <a:srgbClr val="A1AF00"/>
    </a:accent3>
    <a:accent4>
      <a:srgbClr val="CDC300"/>
    </a:accent4>
    <a:accent5>
      <a:srgbClr val="B50F22"/>
    </a:accent5>
    <a:accent6>
      <a:srgbClr val="E31B19"/>
    </a:accent6>
    <a:hlink>
      <a:srgbClr val="A1AF00"/>
    </a:hlink>
    <a:folHlink>
      <a:srgbClr val="CDC300"/>
    </a:folHlink>
  </a:clrScheme>
  <a:fontScheme name="Arial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2.xml><?xml version="1.0" encoding="utf-8"?>
<a:themeOverride xmlns:a="http://schemas.openxmlformats.org/drawingml/2006/main">
  <a:clrScheme name="GfK color scheme for Office 2010">
    <a:dk1>
      <a:srgbClr val="000000"/>
    </a:dk1>
    <a:lt1>
      <a:srgbClr val="FFFFFF"/>
    </a:lt1>
    <a:dk2>
      <a:srgbClr val="E95E0F"/>
    </a:dk2>
    <a:lt2>
      <a:srgbClr val="928580"/>
    </a:lt2>
    <a:accent1>
      <a:srgbClr val="004186"/>
    </a:accent1>
    <a:accent2>
      <a:srgbClr val="0087C8"/>
    </a:accent2>
    <a:accent3>
      <a:srgbClr val="A1AF00"/>
    </a:accent3>
    <a:accent4>
      <a:srgbClr val="CDC300"/>
    </a:accent4>
    <a:accent5>
      <a:srgbClr val="B50F22"/>
    </a:accent5>
    <a:accent6>
      <a:srgbClr val="E31B19"/>
    </a:accent6>
    <a:hlink>
      <a:srgbClr val="A1AF00"/>
    </a:hlink>
    <a:folHlink>
      <a:srgbClr val="CDC300"/>
    </a:folHlink>
  </a:clrScheme>
  <a:fontScheme name="Arial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GfK color scheme for Office 2010">
    <a:dk1>
      <a:srgbClr val="000000"/>
    </a:dk1>
    <a:lt1>
      <a:srgbClr val="FFFFFF"/>
    </a:lt1>
    <a:dk2>
      <a:srgbClr val="E95E0F"/>
    </a:dk2>
    <a:lt2>
      <a:srgbClr val="928580"/>
    </a:lt2>
    <a:accent1>
      <a:srgbClr val="004186"/>
    </a:accent1>
    <a:accent2>
      <a:srgbClr val="0087C8"/>
    </a:accent2>
    <a:accent3>
      <a:srgbClr val="A1AF00"/>
    </a:accent3>
    <a:accent4>
      <a:srgbClr val="CDC300"/>
    </a:accent4>
    <a:accent5>
      <a:srgbClr val="B50F22"/>
    </a:accent5>
    <a:accent6>
      <a:srgbClr val="E31B19"/>
    </a:accent6>
    <a:hlink>
      <a:srgbClr val="A1AF00"/>
    </a:hlink>
    <a:folHlink>
      <a:srgbClr val="CDC300"/>
    </a:folHlink>
  </a:clrScheme>
  <a:fontScheme name="Arial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GfK color scheme for Office 2010">
    <a:dk1>
      <a:srgbClr val="000000"/>
    </a:dk1>
    <a:lt1>
      <a:srgbClr val="FFFFFF"/>
    </a:lt1>
    <a:dk2>
      <a:srgbClr val="E95E0F"/>
    </a:dk2>
    <a:lt2>
      <a:srgbClr val="928580"/>
    </a:lt2>
    <a:accent1>
      <a:srgbClr val="004186"/>
    </a:accent1>
    <a:accent2>
      <a:srgbClr val="0087C8"/>
    </a:accent2>
    <a:accent3>
      <a:srgbClr val="A1AF00"/>
    </a:accent3>
    <a:accent4>
      <a:srgbClr val="CDC300"/>
    </a:accent4>
    <a:accent5>
      <a:srgbClr val="B50F22"/>
    </a:accent5>
    <a:accent6>
      <a:srgbClr val="E31B19"/>
    </a:accent6>
    <a:hlink>
      <a:srgbClr val="A1AF00"/>
    </a:hlink>
    <a:folHlink>
      <a:srgbClr val="CDC300"/>
    </a:folHlink>
  </a:clrScheme>
  <a:fontScheme name="Arial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GfK color scheme for Office 2010">
    <a:dk1>
      <a:srgbClr val="000000"/>
    </a:dk1>
    <a:lt1>
      <a:srgbClr val="FFFFFF"/>
    </a:lt1>
    <a:dk2>
      <a:srgbClr val="E95E0F"/>
    </a:dk2>
    <a:lt2>
      <a:srgbClr val="928580"/>
    </a:lt2>
    <a:accent1>
      <a:srgbClr val="004186"/>
    </a:accent1>
    <a:accent2>
      <a:srgbClr val="0087C8"/>
    </a:accent2>
    <a:accent3>
      <a:srgbClr val="A1AF00"/>
    </a:accent3>
    <a:accent4>
      <a:srgbClr val="CDC300"/>
    </a:accent4>
    <a:accent5>
      <a:srgbClr val="B50F22"/>
    </a:accent5>
    <a:accent6>
      <a:srgbClr val="E31B19"/>
    </a:accent6>
    <a:hlink>
      <a:srgbClr val="A1AF00"/>
    </a:hlink>
    <a:folHlink>
      <a:srgbClr val="CDC300"/>
    </a:folHlink>
  </a:clrScheme>
  <a:fontScheme name="Arial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9.xml><?xml version="1.0" encoding="utf-8"?>
<a:themeOverride xmlns:a="http://schemas.openxmlformats.org/drawingml/2006/main">
  <a:clrScheme name="GfK color scheme for Office 2010">
    <a:dk1>
      <a:srgbClr val="000000"/>
    </a:dk1>
    <a:lt1>
      <a:srgbClr val="FFFFFF"/>
    </a:lt1>
    <a:dk2>
      <a:srgbClr val="E95E0F"/>
    </a:dk2>
    <a:lt2>
      <a:srgbClr val="928580"/>
    </a:lt2>
    <a:accent1>
      <a:srgbClr val="004186"/>
    </a:accent1>
    <a:accent2>
      <a:srgbClr val="0087C8"/>
    </a:accent2>
    <a:accent3>
      <a:srgbClr val="A1AF00"/>
    </a:accent3>
    <a:accent4>
      <a:srgbClr val="CDC300"/>
    </a:accent4>
    <a:accent5>
      <a:srgbClr val="B50F22"/>
    </a:accent5>
    <a:accent6>
      <a:srgbClr val="E31B19"/>
    </a:accent6>
    <a:hlink>
      <a:srgbClr val="A1AF00"/>
    </a:hlink>
    <a:folHlink>
      <a:srgbClr val="CDC300"/>
    </a:folHlink>
  </a:clrScheme>
  <a:fontScheme name="Arial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1151</TotalTime>
  <Words>1454</Words>
  <Application>Microsoft Office PowerPoint</Application>
  <PresentationFormat>On-screen Show (4:3)</PresentationFormat>
  <Paragraphs>177</Paragraphs>
  <Slides>18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Nuovo Format - Presentazione - 4_3 (italiano)</vt:lpstr>
      <vt:lpstr>   “Conoscere l’alcool”</vt:lpstr>
      <vt:lpstr>Slide 2</vt:lpstr>
      <vt:lpstr>Background</vt:lpstr>
      <vt:lpstr>Objectives and methodology</vt:lpstr>
      <vt:lpstr>Slide 5</vt:lpstr>
      <vt:lpstr>Sample profile – Sex and age</vt:lpstr>
      <vt:lpstr>Sample profile –  Educational level and occupation</vt:lpstr>
      <vt:lpstr>Slide 8</vt:lpstr>
      <vt:lpstr>Alcohol issue: the importance of being informed</vt:lpstr>
      <vt:lpstr> Perception of the general level of knowledge on the alcohol issue</vt:lpstr>
      <vt:lpstr>Information about alcohol issue before the activity</vt:lpstr>
      <vt:lpstr>Overall interest in the activity «Conoscere l’alcool»</vt:lpstr>
      <vt:lpstr>The most interesting aspects of the activity  </vt:lpstr>
      <vt:lpstr>Evaluation of the single elements of the activity</vt:lpstr>
      <vt:lpstr>Opinions on the activity «Conoscere l’alcool» in details</vt:lpstr>
      <vt:lpstr>Opinion on the partnership between DIAGEO and SIMPLY</vt:lpstr>
      <vt:lpstr>Opinions on partnership among DIAGEO, SIMPLY,  ACI Umberto Veronesi Foundation</vt:lpstr>
      <vt:lpstr> Perception of the actual information received as a result of the activity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ELITES ITALIANE</dc:title>
  <dc:creator>Previ, Serena (GfK Eurisko Italy)</dc:creator>
  <cp:lastModifiedBy>Laura</cp:lastModifiedBy>
  <cp:revision>123</cp:revision>
  <cp:lastPrinted>2012-09-14T15:47:08Z</cp:lastPrinted>
  <dcterms:created xsi:type="dcterms:W3CDTF">2012-07-20T10:37:03Z</dcterms:created>
  <dcterms:modified xsi:type="dcterms:W3CDTF">2015-01-07T12:02:15Z</dcterms:modified>
</cp:coreProperties>
</file>