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15"/>
  </p:notesMasterIdLst>
  <p:sldIdLst>
    <p:sldId id="270" r:id="rId3"/>
    <p:sldId id="287" r:id="rId4"/>
    <p:sldId id="288" r:id="rId5"/>
    <p:sldId id="289" r:id="rId6"/>
    <p:sldId id="290" r:id="rId7"/>
    <p:sldId id="271" r:id="rId8"/>
    <p:sldId id="279" r:id="rId9"/>
    <p:sldId id="282" r:id="rId10"/>
    <p:sldId id="283" r:id="rId11"/>
    <p:sldId id="284" r:id="rId12"/>
    <p:sldId id="285" r:id="rId13"/>
    <p:sldId id="286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83" autoAdjust="0"/>
  </p:normalViewPr>
  <p:slideViewPr>
    <p:cSldViewPr>
      <p:cViewPr>
        <p:scale>
          <a:sx n="78" d="100"/>
          <a:sy n="78" d="100"/>
        </p:scale>
        <p:origin x="-2496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A0702A-4FC8-4A4F-B203-FC60C819656B}" type="datetimeFigureOut">
              <a:rPr lang="fr-FR" smtClean="0"/>
              <a:pPr/>
              <a:t>10/12/2015</a:t>
            </a:fld>
            <a:endParaRPr lang="fr-FR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71982-6F28-40A9-B046-5A240A605E3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90464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8E5AA9-E937-C343-A039-49E82D4DCC8B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8E5AA9-E937-C343-A039-49E82D4DCC8B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6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729C92DA-3DEC-451D-996B-2A1332C7D372}" type="slidenum">
              <a:rPr lang="it-IT" altLang="it-IT"/>
              <a:pPr/>
              <a:t>4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8E5AA9-E937-C343-A039-49E82D4DCC8B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8E5AA9-E937-C343-A039-49E82D4DCC8B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9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4175" y="-76200"/>
            <a:ext cx="7772400" cy="569913"/>
          </a:xfrm>
        </p:spPr>
        <p:txBody>
          <a:bodyPr/>
          <a:lstStyle>
            <a:lvl1pPr>
              <a:defRPr sz="1400" b="1">
                <a:solidFill>
                  <a:srgbClr val="7FA5D0"/>
                </a:solidFill>
              </a:defRPr>
            </a:lvl1pPr>
          </a:lstStyle>
          <a:p>
            <a:r>
              <a:rPr lang="fr-FR"/>
              <a:t>CLICK TO EDIT MASTER TITLE STYLE</a:t>
            </a:r>
          </a:p>
        </p:txBody>
      </p:sp>
      <p:sp>
        <p:nvSpPr>
          <p:cNvPr id="2729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4650" y="417513"/>
            <a:ext cx="6759575" cy="8001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2FA9E-7C17-4B82-83C9-26118E12B8D7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2069" y="300137"/>
            <a:ext cx="208438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6686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7640D-695B-44E2-98D8-1C34A200F44B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382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3050" y="201613"/>
            <a:ext cx="2084388" cy="601186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65125" y="201613"/>
            <a:ext cx="6105525" cy="601186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CE2B3-D3DD-4EFF-9479-92EB9B3BE7A6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700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377825" y="201613"/>
            <a:ext cx="8216900" cy="6477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65125" y="1141413"/>
            <a:ext cx="4094163" cy="245903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11688" y="1141413"/>
            <a:ext cx="4095750" cy="245903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365125" y="3752850"/>
            <a:ext cx="4094163" cy="24606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11688" y="3752850"/>
            <a:ext cx="4095750" cy="24606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513CB-8785-499B-96CD-BA31AC3AD0AF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7315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825" y="201613"/>
            <a:ext cx="8216900" cy="6477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365125" y="1141413"/>
            <a:ext cx="8342313" cy="5072062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05B0E-1F04-4C7E-8459-4BDA54F3AECE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759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825" y="201613"/>
            <a:ext cx="8216900" cy="6477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65125" y="1141413"/>
            <a:ext cx="4094163" cy="50720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11688" y="1141413"/>
            <a:ext cx="4095750" cy="245903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11688" y="3752850"/>
            <a:ext cx="4095750" cy="24606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E71BF-2921-407A-879A-116FDFC21C00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0895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365125" y="201613"/>
            <a:ext cx="8342313" cy="60118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4B896-FD52-47CF-B55F-0A5B1B4A422D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722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lide Gener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892994" y="1339453"/>
            <a:ext cx="7358063" cy="1441064"/>
          </a:xfrm>
          <a:prstGeom prst="rect">
            <a:avLst/>
          </a:prstGeom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sz="1900" cap="small" spc="190">
                <a:solidFill>
                  <a:srgbClr val="C5242B"/>
                </a:solidFill>
              </a:rPr>
              <a:t>Corpo livello uno</a:t>
            </a:r>
          </a:p>
          <a:p>
            <a:pPr lvl="1">
              <a:defRPr sz="1800" cap="none" spc="0">
                <a:solidFill>
                  <a:srgbClr val="000000"/>
                </a:solidFill>
              </a:defRPr>
            </a:pPr>
            <a:r>
              <a:rPr sz="1900" cap="small" spc="190">
                <a:solidFill>
                  <a:srgbClr val="C5242B"/>
                </a:solidFill>
              </a:rPr>
              <a:t>Corpo livello due</a:t>
            </a:r>
          </a:p>
          <a:p>
            <a:pPr lvl="2">
              <a:defRPr sz="1800" cap="none" spc="0">
                <a:solidFill>
                  <a:srgbClr val="000000"/>
                </a:solidFill>
              </a:defRPr>
            </a:pPr>
            <a:r>
              <a:rPr sz="1900" cap="small" spc="190">
                <a:solidFill>
                  <a:srgbClr val="C5242B"/>
                </a:solidFill>
              </a:rPr>
              <a:t>Corpo livello tre</a:t>
            </a:r>
          </a:p>
          <a:p>
            <a:pPr lvl="3">
              <a:defRPr sz="1800" cap="none" spc="0">
                <a:solidFill>
                  <a:srgbClr val="000000"/>
                </a:solidFill>
              </a:defRPr>
            </a:pPr>
            <a:r>
              <a:rPr sz="1900" cap="small" spc="190">
                <a:solidFill>
                  <a:srgbClr val="C5242B"/>
                </a:solidFill>
              </a:rPr>
              <a:t>Corpo livello quattro</a:t>
            </a:r>
          </a:p>
          <a:p>
            <a:pPr lvl="4">
              <a:defRPr sz="1800" cap="none" spc="0">
                <a:solidFill>
                  <a:srgbClr val="000000"/>
                </a:solidFill>
              </a:defRPr>
            </a:pPr>
            <a:r>
              <a:rPr sz="1900" cap="small" spc="190">
                <a:solidFill>
                  <a:srgbClr val="C5242B"/>
                </a:solidFill>
              </a:rPr>
              <a:t>Livello 5</a:t>
            </a:r>
          </a:p>
        </p:txBody>
      </p:sp>
      <p:sp>
        <p:nvSpPr>
          <p:cNvPr id="15" name="Shape 15"/>
          <p:cNvSpPr/>
          <p:nvPr/>
        </p:nvSpPr>
        <p:spPr>
          <a:xfrm>
            <a:off x="156490" y="-65280"/>
            <a:ext cx="83891" cy="892969"/>
          </a:xfrm>
          <a:prstGeom prst="rect">
            <a:avLst/>
          </a:prstGeom>
          <a:solidFill>
            <a:srgbClr val="C5242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0226">
              <a:defRPr sz="2400">
                <a:solidFill>
                  <a:srgbClr val="FFFFFF"/>
                </a:solidFill>
              </a:defRPr>
            </a:pPr>
            <a:endParaRPr sz="2400" kern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156490" y="783040"/>
            <a:ext cx="83891" cy="495354"/>
          </a:xfrm>
          <a:prstGeom prst="rect">
            <a:avLst/>
          </a:prstGeom>
          <a:solidFill>
            <a:srgbClr val="1A255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0226">
              <a:defRPr sz="2400">
                <a:solidFill>
                  <a:srgbClr val="FFFFFF"/>
                </a:solidFill>
              </a:defRPr>
            </a:pPr>
            <a:endParaRPr sz="2400" kern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156490" y="1247383"/>
            <a:ext cx="83891" cy="5670740"/>
          </a:xfrm>
          <a:prstGeom prst="rect">
            <a:avLst/>
          </a:prstGeom>
          <a:solidFill>
            <a:srgbClr val="C8CBD6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0226">
              <a:defRPr sz="2400">
                <a:solidFill>
                  <a:srgbClr val="FFFFFF"/>
                </a:solidFill>
              </a:defRPr>
            </a:pPr>
            <a:endParaRPr sz="2400" kern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pic>
        <p:nvPicPr>
          <p:cNvPr id="18" name="logo ramazzotti.ai"/>
          <p:cNvPicPr/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7933721" y="6314455"/>
            <a:ext cx="914211" cy="26458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1082953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r_tagline_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2425" y="84138"/>
            <a:ext cx="1916113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29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4175" y="-76200"/>
            <a:ext cx="7772400" cy="569913"/>
          </a:xfrm>
        </p:spPr>
        <p:txBody>
          <a:bodyPr/>
          <a:lstStyle>
            <a:lvl1pPr>
              <a:defRPr sz="1400" b="1">
                <a:solidFill>
                  <a:srgbClr val="7FA5D0"/>
                </a:solidFill>
              </a:defRPr>
            </a:lvl1pPr>
          </a:lstStyle>
          <a:p>
            <a:r>
              <a:rPr lang="fr-FR"/>
              <a:t>CLICK TO EDIT MASTER TITLE STYLE</a:t>
            </a:r>
          </a:p>
        </p:txBody>
      </p:sp>
      <p:sp>
        <p:nvSpPr>
          <p:cNvPr id="2729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4650" y="417513"/>
            <a:ext cx="6759575" cy="8001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2FA9E-7C17-4B82-83C9-26118E12B8D7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9541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32EE0-51CB-44BB-9184-ACE5DDCD952A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5236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F75C1-658F-46F5-B431-989D9FA3F949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477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32EE0-51CB-44BB-9184-ACE5DDCD952A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5059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65125" y="1141413"/>
            <a:ext cx="4094163" cy="5072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1688" y="1141413"/>
            <a:ext cx="4095750" cy="5072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333C3-66ED-4728-AD3F-87478E153739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6482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9A8F3-205C-4845-B091-FDAD83A2DEDC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515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A295A-0686-4330-B99D-244CC0930695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54157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9F4DB-34B4-4AAC-8D6D-86DAC3778A24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78055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D349D-8F40-473A-ABF5-BBDA1ABA9749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2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8B9A0-D197-476C-8C3C-9F0BC37E17C0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84263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7640D-695B-44E2-98D8-1C34A200F44B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33279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3050" y="201613"/>
            <a:ext cx="2084388" cy="601186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65125" y="201613"/>
            <a:ext cx="6105525" cy="601186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CE2B3-D3DD-4EFF-9479-92EB9B3BE7A6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9946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377825" y="201613"/>
            <a:ext cx="8216900" cy="6477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65125" y="1141413"/>
            <a:ext cx="4094163" cy="245903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11688" y="1141413"/>
            <a:ext cx="4095750" cy="245903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365125" y="3752850"/>
            <a:ext cx="4094163" cy="24606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11688" y="3752850"/>
            <a:ext cx="4095750" cy="24606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513CB-8785-499B-96CD-BA31AC3AD0AF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01662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825" y="201613"/>
            <a:ext cx="8216900" cy="6477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365125" y="1141413"/>
            <a:ext cx="8342313" cy="5072062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05B0E-1F04-4C7E-8459-4BDA54F3AECE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3927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F75C1-658F-46F5-B431-989D9FA3F949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70293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825" y="201613"/>
            <a:ext cx="8216900" cy="6477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65125" y="1141413"/>
            <a:ext cx="4094163" cy="50720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11688" y="1141413"/>
            <a:ext cx="4095750" cy="245903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11688" y="3752850"/>
            <a:ext cx="4095750" cy="24606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E71BF-2921-407A-879A-116FDFC21C00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36337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365125" y="201613"/>
            <a:ext cx="8342313" cy="60118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4B896-FD52-47CF-B55F-0A5B1B4A422D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76031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2329" y="2469081"/>
            <a:ext cx="7819341" cy="1865537"/>
          </a:xfrm>
        </p:spPr>
        <p:txBody>
          <a:bodyPr/>
          <a:lstStyle>
            <a:lvl1pPr algn="ctr">
              <a:defRPr sz="2300" cap="none"/>
            </a:lvl1pPr>
            <a:lvl2pPr algn="ctr">
              <a:defRPr sz="2300" cap="none">
                <a:latin typeface="FuturaLightTBWA"/>
                <a:cs typeface="FuturaLightTBWA"/>
              </a:defRPr>
            </a:lvl2pPr>
            <a:lvl3pPr algn="ctr">
              <a:defRPr sz="2300" cap="none"/>
            </a:lvl3pPr>
            <a:lvl4pPr algn="ctr">
              <a:defRPr sz="2300" cap="none"/>
            </a:lvl4pPr>
            <a:lvl5pPr algn="ctr">
              <a:defRPr sz="2300" cap="none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91728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65125" y="1141413"/>
            <a:ext cx="4094163" cy="5072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1688" y="1141413"/>
            <a:ext cx="4095750" cy="5072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333C3-66ED-4728-AD3F-87478E153739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2342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9A8F3-205C-4845-B091-FDAD83A2DEDC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392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A295A-0686-4330-B99D-244CC0930695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5726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9F4DB-34B4-4AAC-8D6D-86DAC3778A24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503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D349D-8F40-473A-ABF5-BBDA1ABA9749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784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8B9A0-D197-476C-8C3C-9F0BC37E17C0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2273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6.jpe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201613"/>
            <a:ext cx="8216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5125" y="1141413"/>
            <a:ext cx="8342313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272896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3738" y="66103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5A63D99-B6BB-4BE3-8238-DA396C2A03C9}" type="slidenum">
              <a:rPr lang="fr-FR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260648"/>
            <a:ext cx="2053200" cy="53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0252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9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è"/>
        <a:tabLst>
          <a:tab pos="3048000" algn="l"/>
        </a:tabLst>
        <a:defRPr sz="2000" b="1">
          <a:solidFill>
            <a:srgbClr val="7FA5D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tabLst>
          <a:tab pos="3048000" algn="l"/>
        </a:tabLst>
        <a:defRPr sz="1700">
          <a:solidFill>
            <a:srgbClr val="0234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⌐"/>
        <a:tabLst>
          <a:tab pos="3048000" algn="l"/>
        </a:tabLst>
        <a:defRPr sz="1300">
          <a:solidFill>
            <a:srgbClr val="0234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ð"/>
        <a:tabLst>
          <a:tab pos="3048000" algn="l"/>
        </a:tabLst>
        <a:defRPr sz="1300">
          <a:solidFill>
            <a:srgbClr val="0234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tabLst>
          <a:tab pos="3048000" algn="l"/>
        </a:tabLst>
        <a:defRPr sz="1300">
          <a:solidFill>
            <a:srgbClr val="0234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3048000" algn="l"/>
        </a:tabLst>
        <a:defRPr sz="1300">
          <a:solidFill>
            <a:srgbClr val="0234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3048000" algn="l"/>
        </a:tabLst>
        <a:defRPr sz="1300">
          <a:solidFill>
            <a:srgbClr val="0234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3048000" algn="l"/>
        </a:tabLst>
        <a:defRPr sz="1300">
          <a:solidFill>
            <a:srgbClr val="0234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3048000" algn="l"/>
        </a:tabLst>
        <a:defRPr sz="1300">
          <a:solidFill>
            <a:srgbClr val="023466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201613"/>
            <a:ext cx="8216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5125" y="1141413"/>
            <a:ext cx="8342313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272896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3738" y="66103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5A63D99-B6BB-4BE3-8238-DA396C2A03C9}" type="slidenum">
              <a:rPr lang="fr-FR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  <p:pic>
        <p:nvPicPr>
          <p:cNvPr id="1029" name="Picture 5" descr="pr_tagline_color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2425" y="84138"/>
            <a:ext cx="1892300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4512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rgbClr val="02346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è"/>
        <a:tabLst>
          <a:tab pos="3048000" algn="l"/>
        </a:tabLst>
        <a:defRPr sz="2000" b="1">
          <a:solidFill>
            <a:srgbClr val="7FA5D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tabLst>
          <a:tab pos="3048000" algn="l"/>
        </a:tabLst>
        <a:defRPr sz="1700">
          <a:solidFill>
            <a:srgbClr val="0234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⌐"/>
        <a:tabLst>
          <a:tab pos="3048000" algn="l"/>
        </a:tabLst>
        <a:defRPr sz="1300">
          <a:solidFill>
            <a:srgbClr val="0234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ð"/>
        <a:tabLst>
          <a:tab pos="3048000" algn="l"/>
        </a:tabLst>
        <a:defRPr sz="1300">
          <a:solidFill>
            <a:srgbClr val="0234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tabLst>
          <a:tab pos="3048000" algn="l"/>
        </a:tabLst>
        <a:defRPr sz="1300">
          <a:solidFill>
            <a:srgbClr val="0234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3048000" algn="l"/>
        </a:tabLst>
        <a:defRPr sz="1300">
          <a:solidFill>
            <a:srgbClr val="0234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3048000" algn="l"/>
        </a:tabLst>
        <a:defRPr sz="1300">
          <a:solidFill>
            <a:srgbClr val="0234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3048000" algn="l"/>
        </a:tabLst>
        <a:defRPr sz="1300">
          <a:solidFill>
            <a:srgbClr val="0234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3048000" algn="l"/>
        </a:tabLst>
        <a:defRPr sz="1300">
          <a:solidFill>
            <a:srgbClr val="023466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25.jpeg"/><Relationship Id="rId3" Type="http://schemas.openxmlformats.org/officeDocument/2006/relationships/image" Target="../media/image48.emf"/><Relationship Id="rId7" Type="http://schemas.openxmlformats.org/officeDocument/2006/relationships/image" Target="../media/image52.jpeg"/><Relationship Id="rId12" Type="http://schemas.openxmlformats.org/officeDocument/2006/relationships/image" Target="../media/image2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5.jpeg"/><Relationship Id="rId5" Type="http://schemas.openxmlformats.org/officeDocument/2006/relationships/image" Target="../media/image50.png"/><Relationship Id="rId10" Type="http://schemas.openxmlformats.org/officeDocument/2006/relationships/image" Target="../media/image54.jpeg"/><Relationship Id="rId4" Type="http://schemas.openxmlformats.org/officeDocument/2006/relationships/image" Target="../media/image49.emf"/><Relationship Id="rId9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31.jpeg"/><Relationship Id="rId7" Type="http://schemas.openxmlformats.org/officeDocument/2006/relationships/image" Target="../media/image2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1367" y="5296938"/>
            <a:ext cx="1180128" cy="880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egnaposto numero diapositiva 5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36B598CD-9409-894C-9946-E6B334D5ADC7}" type="slidenum">
              <a:rPr lang="it-IT" sz="900"/>
              <a:pPr algn="ctr">
                <a:defRPr/>
              </a:pPr>
              <a:t>1</a:t>
            </a:fld>
            <a:endParaRPr lang="it-IT" sz="900" dirty="0"/>
          </a:p>
        </p:txBody>
      </p:sp>
      <p:pic>
        <p:nvPicPr>
          <p:cNvPr id="10" name="Image 18" descr="Image3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2042" y="-74481"/>
            <a:ext cx="1294223" cy="124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2291113" y="1447800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3200" dirty="0">
                <a:solidFill>
                  <a:srgbClr val="D70202"/>
                </a:solidFill>
                <a:latin typeface="Calibri" panose="020F0502020204030204" pitchFamily="34" charset="0"/>
                <a:cs typeface="Futura Condensed"/>
              </a:rPr>
              <a:t>CONOSCERE L’ALCOL 2015</a:t>
            </a:r>
          </a:p>
          <a:p>
            <a:pPr lvl="0" algn="ctr" fontAlgn="base">
              <a:spcAft>
                <a:spcPct val="0"/>
              </a:spcAft>
            </a:pPr>
            <a:r>
              <a:rPr lang="it-IT" sz="2800" dirty="0">
                <a:solidFill>
                  <a:srgbClr val="000000"/>
                </a:solidFill>
                <a:latin typeface="Arial" charset="0"/>
                <a:cs typeface="Arial"/>
              </a:rPr>
              <a:t>Campagna di sensibilizzazione </a:t>
            </a:r>
          </a:p>
          <a:p>
            <a:pPr lvl="0" algn="ctr" fontAlgn="base">
              <a:spcAft>
                <a:spcPct val="0"/>
              </a:spcAft>
            </a:pPr>
            <a:r>
              <a:rPr lang="it-IT" sz="2800" dirty="0">
                <a:solidFill>
                  <a:srgbClr val="000000"/>
                </a:solidFill>
                <a:latin typeface="Arial" charset="0"/>
                <a:cs typeface="Arial"/>
              </a:rPr>
              <a:t>sul bere responsabile</a:t>
            </a:r>
            <a:endParaRPr lang="it-IT" sz="2800" dirty="0">
              <a:solidFill>
                <a:srgbClr val="D70202"/>
              </a:solidFill>
              <a:latin typeface="Calibri" panose="020F0502020204030204" pitchFamily="34" charset="0"/>
              <a:cs typeface="Futura Condensed"/>
            </a:endParaRPr>
          </a:p>
        </p:txBody>
      </p:sp>
      <p:pic>
        <p:nvPicPr>
          <p:cNvPr id="16" name="Immagine 15" descr="logo guadagnare salute.eps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8905" y="4005064"/>
            <a:ext cx="1987904" cy="720478"/>
          </a:xfrm>
          <a:prstGeom prst="rect">
            <a:avLst/>
          </a:prstGeom>
        </p:spPr>
      </p:pic>
      <p:pic>
        <p:nvPicPr>
          <p:cNvPr id="17" name="Immagine 16" descr="DIAGEO.pd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71624" y="5544646"/>
            <a:ext cx="1489282" cy="384612"/>
          </a:xfrm>
          <a:prstGeom prst="rect">
            <a:avLst/>
          </a:prstGeom>
        </p:spPr>
      </p:pic>
      <p:pic>
        <p:nvPicPr>
          <p:cNvPr id="18" name="Immagine 17" descr="pr_dn_08_italia_color.eps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122332" y="3343565"/>
            <a:ext cx="2981712" cy="827076"/>
          </a:xfrm>
          <a:prstGeom prst="rect">
            <a:avLst/>
          </a:prstGeom>
        </p:spPr>
      </p:pic>
      <p:pic>
        <p:nvPicPr>
          <p:cNvPr id="19" name="Immagine 18" descr="ecm2148712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862283" y="5588392"/>
            <a:ext cx="1410654" cy="426844"/>
          </a:xfrm>
          <a:prstGeom prst="rect">
            <a:avLst/>
          </a:prstGeom>
        </p:spPr>
      </p:pic>
      <p:pic>
        <p:nvPicPr>
          <p:cNvPr id="20" name="Immagine 19" descr="logo-UIV-unione-italiana-vini copy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461367" y="3216745"/>
            <a:ext cx="898836" cy="1350461"/>
          </a:xfrm>
          <a:prstGeom prst="rect">
            <a:avLst/>
          </a:prstGeom>
        </p:spPr>
      </p:pic>
      <p:pic>
        <p:nvPicPr>
          <p:cNvPr id="21" name="Immagine 20" descr="839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7075117" y="4578833"/>
            <a:ext cx="1671336" cy="38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803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5"/>
          <p:cNvSpPr txBox="1">
            <a:spLocks noChangeArrowheads="1"/>
          </p:cNvSpPr>
          <p:nvPr/>
        </p:nvSpPr>
        <p:spPr bwMode="auto">
          <a:xfrm>
            <a:off x="179512" y="0"/>
            <a:ext cx="4572000" cy="90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 sz="2100" dirty="0">
              <a:solidFill>
                <a:srgbClr val="D70202"/>
              </a:solidFill>
              <a:latin typeface="Futura Medium"/>
              <a:ea typeface="Futura Medium"/>
              <a:cs typeface="Futura Medium"/>
            </a:endParaRPr>
          </a:p>
          <a:p>
            <a:pPr eaLnBrk="1" hangingPunct="1">
              <a:spcBef>
                <a:spcPct val="50000"/>
              </a:spcBef>
            </a:pPr>
            <a:r>
              <a:rPr lang="it-IT" altLang="it-IT" sz="2100" dirty="0">
                <a:solidFill>
                  <a:srgbClr val="D70202"/>
                </a:solidFill>
                <a:latin typeface="Futura Condensed Medium"/>
                <a:ea typeface="Futura Condensed Medium"/>
                <a:cs typeface="Futura Condensed Medium"/>
              </a:rPr>
              <a:t>PHOTO GALLERY</a:t>
            </a:r>
            <a:endParaRPr lang="it-IT" altLang="it-IT" sz="2100" dirty="0">
              <a:latin typeface="Futura Medium"/>
              <a:ea typeface="Futura Medium"/>
              <a:cs typeface="Futura Medium"/>
            </a:endParaRPr>
          </a:p>
        </p:txBody>
      </p:sp>
      <p:sp>
        <p:nvSpPr>
          <p:cNvPr id="24578" name="Segnaposto numero diapositiva 5"/>
          <p:cNvSpPr txBox="1">
            <a:spLocks/>
          </p:cNvSpPr>
          <p:nvPr/>
        </p:nvSpPr>
        <p:spPr bwMode="auto">
          <a:xfrm>
            <a:off x="3787061" y="6484717"/>
            <a:ext cx="2134054" cy="47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fld id="{B87E7395-A44C-4036-9B77-C6F96932B277}" type="slidenum">
              <a:rPr lang="it-IT" altLang="it-IT" sz="900"/>
              <a:pPr algn="ctr" eaLnBrk="1" hangingPunct="1"/>
              <a:t>10</a:t>
            </a:fld>
            <a:endParaRPr lang="it-IT" altLang="it-IT" sz="900"/>
          </a:p>
        </p:txBody>
      </p:sp>
      <p:pic>
        <p:nvPicPr>
          <p:cNvPr id="24584" name="Immagin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6625" y="1195086"/>
            <a:ext cx="3162925" cy="251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Immagin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6625" y="3731389"/>
            <a:ext cx="3152023" cy="21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Immagin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3579" y="3731389"/>
            <a:ext cx="3246052" cy="212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Immagine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3579" y="1213895"/>
            <a:ext cx="3246052" cy="250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2596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5"/>
          <p:cNvSpPr txBox="1">
            <a:spLocks noChangeArrowheads="1"/>
          </p:cNvSpPr>
          <p:nvPr/>
        </p:nvSpPr>
        <p:spPr bwMode="auto">
          <a:xfrm>
            <a:off x="323528" y="-99392"/>
            <a:ext cx="3787277" cy="90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 sz="2100" dirty="0">
              <a:solidFill>
                <a:srgbClr val="D70202"/>
              </a:solidFill>
              <a:latin typeface="Futura Medium"/>
              <a:ea typeface="Futura Medium"/>
              <a:cs typeface="Futura Medium"/>
            </a:endParaRPr>
          </a:p>
          <a:p>
            <a:pPr eaLnBrk="1" hangingPunct="1">
              <a:spcBef>
                <a:spcPct val="50000"/>
              </a:spcBef>
            </a:pPr>
            <a:r>
              <a:rPr lang="it-IT" altLang="it-IT" sz="2100" dirty="0">
                <a:solidFill>
                  <a:srgbClr val="D70202"/>
                </a:solidFill>
                <a:latin typeface="Futura Condensed Medium"/>
                <a:ea typeface="Futura Condensed Medium"/>
                <a:cs typeface="Futura Condensed Medium"/>
              </a:rPr>
              <a:t>PHOTO GALLERY</a:t>
            </a:r>
            <a:endParaRPr lang="it-IT" altLang="it-IT" sz="2100" dirty="0">
              <a:latin typeface="Futura Medium"/>
              <a:ea typeface="Futura Medium"/>
              <a:cs typeface="Futura Medium"/>
            </a:endParaRPr>
          </a:p>
        </p:txBody>
      </p:sp>
      <p:sp>
        <p:nvSpPr>
          <p:cNvPr id="25602" name="Segnaposto numero diapositiva 5"/>
          <p:cNvSpPr txBox="1">
            <a:spLocks/>
          </p:cNvSpPr>
          <p:nvPr/>
        </p:nvSpPr>
        <p:spPr bwMode="auto">
          <a:xfrm>
            <a:off x="3787061" y="6484717"/>
            <a:ext cx="2134054" cy="47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fld id="{A6A5825A-D06F-41B9-A0B8-97AC53913048}" type="slidenum">
              <a:rPr lang="it-IT" altLang="it-IT" sz="900"/>
              <a:pPr algn="ctr" eaLnBrk="1" hangingPunct="1"/>
              <a:t>11</a:t>
            </a:fld>
            <a:endParaRPr lang="it-IT" altLang="it-IT" sz="900"/>
          </a:p>
        </p:txBody>
      </p:sp>
      <p:pic>
        <p:nvPicPr>
          <p:cNvPr id="25608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8570" y="1166150"/>
            <a:ext cx="3154748" cy="2511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891" y="1163256"/>
            <a:ext cx="3162924" cy="251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0" name="Immagin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890" y="3757433"/>
            <a:ext cx="3171101" cy="2449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1" name="Immagine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2197" y="3757432"/>
            <a:ext cx="3116591" cy="2362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Immagine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891" y="1163256"/>
            <a:ext cx="3162924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6744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5"/>
          <p:cNvSpPr txBox="1">
            <a:spLocks noChangeArrowheads="1"/>
          </p:cNvSpPr>
          <p:nvPr/>
        </p:nvSpPr>
        <p:spPr bwMode="auto">
          <a:xfrm>
            <a:off x="712715" y="8480"/>
            <a:ext cx="9144000" cy="90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 sz="2100" dirty="0">
              <a:solidFill>
                <a:srgbClr val="D70202"/>
              </a:solidFill>
              <a:latin typeface="Futura Medium"/>
              <a:ea typeface="Futura Medium"/>
              <a:cs typeface="Futura Medium"/>
            </a:endParaRPr>
          </a:p>
          <a:p>
            <a:pPr eaLnBrk="1" hangingPunct="1">
              <a:spcBef>
                <a:spcPct val="50000"/>
              </a:spcBef>
            </a:pPr>
            <a:r>
              <a:rPr lang="it-IT" altLang="it-IT" sz="2100" dirty="0">
                <a:solidFill>
                  <a:srgbClr val="D70202"/>
                </a:solidFill>
                <a:latin typeface="Futura Condensed Medium"/>
                <a:ea typeface="Futura Condensed Medium"/>
                <a:cs typeface="Futura Condensed Medium"/>
              </a:rPr>
              <a:t>PHOTO GALLERY</a:t>
            </a:r>
            <a:endParaRPr lang="it-IT" altLang="it-IT" sz="2100" dirty="0">
              <a:latin typeface="Futura Medium"/>
              <a:ea typeface="Futura Medium"/>
              <a:cs typeface="Futura Medium"/>
            </a:endParaRPr>
          </a:p>
        </p:txBody>
      </p:sp>
      <p:sp>
        <p:nvSpPr>
          <p:cNvPr id="26626" name="Segnaposto numero diapositiva 5"/>
          <p:cNvSpPr txBox="1">
            <a:spLocks/>
          </p:cNvSpPr>
          <p:nvPr/>
        </p:nvSpPr>
        <p:spPr bwMode="auto">
          <a:xfrm>
            <a:off x="3787061" y="6484717"/>
            <a:ext cx="2134054" cy="47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fld id="{EF1784B7-6353-4016-A40A-30268F9257F7}" type="slidenum">
              <a:rPr lang="it-IT" altLang="it-IT" sz="900"/>
              <a:pPr algn="ctr" eaLnBrk="1" hangingPunct="1"/>
              <a:t>12</a:t>
            </a:fld>
            <a:endParaRPr lang="it-IT" altLang="it-IT" sz="900"/>
          </a:p>
        </p:txBody>
      </p:sp>
      <p:pic>
        <p:nvPicPr>
          <p:cNvPr id="26627" name="Immagine 12" descr="logo guadagnare salut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245" y="6478929"/>
            <a:ext cx="915763" cy="33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Immagine 15" descr="DIAGEO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217" t="25539" r="21751" b="28491"/>
          <a:stretch>
            <a:fillRect/>
          </a:stretch>
        </p:blipFill>
        <p:spPr bwMode="auto">
          <a:xfrm>
            <a:off x="254833" y="228600"/>
            <a:ext cx="915763" cy="23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Immagine 19" descr="pr_dn_08_italia_color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6008" y="164939"/>
            <a:ext cx="981174" cy="27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Immagine 20" descr="Logo Caviro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9761" y="234387"/>
            <a:ext cx="1177409" cy="18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Immagine 21" descr="ecm2148712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4003" y="234387"/>
            <a:ext cx="938930" cy="28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Immagine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9030" y="3690878"/>
            <a:ext cx="3162925" cy="251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Immagine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891" y="1163256"/>
            <a:ext cx="3162924" cy="251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Immagine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714" y="3690878"/>
            <a:ext cx="3179277" cy="2523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Immagine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8716" y="1153128"/>
            <a:ext cx="2204917" cy="249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Immagine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891" y="1163256"/>
            <a:ext cx="3162924" cy="251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Immagine 22" descr="839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8465" y="6484717"/>
            <a:ext cx="1050674" cy="2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8" name="Immagine 23" descr="logo-UIV-unione-italiana-vini copy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5875" y="6448546"/>
            <a:ext cx="340686" cy="39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3570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15689" y="1180672"/>
            <a:ext cx="2382402" cy="103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>
          <a:xfrm>
            <a:off x="4053811" y="6544259"/>
            <a:ext cx="1600098" cy="357164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36B598CD-9409-894C-9946-E6B334D5ADC7}" type="slidenum">
              <a:rPr lang="it-IT" sz="900"/>
              <a:pPr algn="ctr">
                <a:defRPr/>
              </a:pPr>
              <a:t>2</a:t>
            </a:fld>
            <a:endParaRPr lang="it-IT" sz="900" dirty="0"/>
          </a:p>
        </p:txBody>
      </p:sp>
      <p:pic>
        <p:nvPicPr>
          <p:cNvPr id="10" name="Image 18" descr="Image3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2042" y="-74481"/>
            <a:ext cx="1294223" cy="124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222042" y="2128794"/>
            <a:ext cx="7783983" cy="424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cs typeface="Futura Condensed"/>
              </a:rPr>
              <a:t>Ipermercati </a:t>
            </a:r>
            <a:r>
              <a:rPr lang="it-IT" dirty="0">
                <a:cs typeface="Futura Condensed"/>
              </a:rPr>
              <a:t>e supermercati </a:t>
            </a:r>
            <a:r>
              <a:rPr lang="it-IT" dirty="0" err="1">
                <a:cs typeface="Futura Condensed"/>
              </a:rPr>
              <a:t>Simply-Auchan</a:t>
            </a:r>
            <a:r>
              <a:rPr lang="it-IT" dirty="0">
                <a:cs typeface="Futura Condensed"/>
              </a:rPr>
              <a:t> </a:t>
            </a:r>
            <a:r>
              <a:rPr lang="it-IT" dirty="0" smtClean="0">
                <a:cs typeface="Futura Condensed"/>
              </a:rPr>
              <a:t>nel periodo giugno-luglio 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cs typeface="Futura Condensed"/>
              </a:rPr>
              <a:t>Patrocinio del Ministero della Salute, dipartimento Guadagnare Salute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cs typeface="Futura Condense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>
              <a:cs typeface="Futura Condense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cs typeface="Futura Condense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>
              <a:cs typeface="Futura Condense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cs typeface="Futura Condense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>
              <a:cs typeface="Futura Condense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cs typeface="Futura Condensed"/>
              </a:rPr>
              <a:t>Kit </a:t>
            </a:r>
            <a:r>
              <a:rPr lang="it-IT" dirty="0">
                <a:cs typeface="Futura Condensed"/>
              </a:rPr>
              <a:t>visibilità </a:t>
            </a:r>
            <a:r>
              <a:rPr lang="it-IT" dirty="0" smtClean="0">
                <a:cs typeface="Futura Condensed"/>
              </a:rPr>
              <a:t>(</a:t>
            </a:r>
            <a:r>
              <a:rPr lang="it-IT" dirty="0">
                <a:cs typeface="Futura Condensed"/>
              </a:rPr>
              <a:t>n.6 palette) posizionati a scaffale nelle corsie  degli alcolici e dei vini </a:t>
            </a:r>
            <a:r>
              <a:rPr lang="it-IT" dirty="0" smtClean="0">
                <a:cs typeface="Futura Condensed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cs typeface="Calibri"/>
              </a:rPr>
              <a:t>Campagna di comunicazione a supporto da parte del </a:t>
            </a:r>
            <a:r>
              <a:rPr lang="it-IT" dirty="0" err="1" smtClean="0">
                <a:cs typeface="Calibri"/>
              </a:rPr>
              <a:t>retailer</a:t>
            </a:r>
            <a:r>
              <a:rPr lang="it-IT" dirty="0" smtClean="0">
                <a:cs typeface="Calibri"/>
              </a:rPr>
              <a:t>  (comunicato stampa, radio nei </a:t>
            </a:r>
            <a:r>
              <a:rPr lang="it-IT" dirty="0" err="1" smtClean="0">
                <a:cs typeface="Calibri"/>
              </a:rPr>
              <a:t>pdv</a:t>
            </a:r>
            <a:r>
              <a:rPr lang="it-IT" dirty="0" smtClean="0">
                <a:cs typeface="Calibri"/>
              </a:rPr>
              <a:t>, FB page dedicata)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cs typeface="Calibri"/>
              </a:rPr>
              <a:t>Attività di animazione in galleria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cs typeface="Calibri"/>
            </a:endParaRPr>
          </a:p>
          <a:p>
            <a:endParaRPr lang="it-IT" dirty="0" smtClean="0">
              <a:cs typeface="Calibri"/>
            </a:endParaRPr>
          </a:p>
        </p:txBody>
      </p:sp>
      <p:sp>
        <p:nvSpPr>
          <p:cNvPr id="26" name="ZoneTexte 13"/>
          <p:cNvSpPr txBox="1">
            <a:spLocks noChangeArrowheads="1"/>
          </p:cNvSpPr>
          <p:nvPr/>
        </p:nvSpPr>
        <p:spPr bwMode="auto">
          <a:xfrm>
            <a:off x="1907704" y="332043"/>
            <a:ext cx="17339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0" rIns="36000" bIns="0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82A5D2"/>
                </a:solidFill>
                <a:ea typeface="Arial" pitchFamily="-72" charset="0"/>
                <a:cs typeface="Arial" pitchFamily="-72" charset="0"/>
              </a:rPr>
              <a:t>Meccanica</a:t>
            </a:r>
            <a:r>
              <a:rPr lang="en-US" sz="2800" b="1" dirty="0" smtClean="0">
                <a:solidFill>
                  <a:srgbClr val="82A5D2"/>
                </a:solidFill>
                <a:ea typeface="Arial" pitchFamily="-72" charset="0"/>
                <a:cs typeface="Arial" pitchFamily="-72" charset="0"/>
              </a:rPr>
              <a:t> </a:t>
            </a:r>
            <a:endParaRPr lang="en-US" sz="2800" b="1" dirty="0">
              <a:solidFill>
                <a:srgbClr val="82A5D2"/>
              </a:solidFill>
              <a:ea typeface="Arial" pitchFamily="-72" charset="0"/>
              <a:cs typeface="Arial" pitchFamily="-72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44008" y="1305655"/>
            <a:ext cx="2755031" cy="91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" descr="logo guadagnare salute.eps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828847" y="2996952"/>
            <a:ext cx="2890054" cy="104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543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-0.10573 -4.81481E-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5"/>
          <p:cNvSpPr txBox="1">
            <a:spLocks noChangeArrowheads="1"/>
          </p:cNvSpPr>
          <p:nvPr/>
        </p:nvSpPr>
        <p:spPr bwMode="auto">
          <a:xfrm>
            <a:off x="0" y="-27972"/>
            <a:ext cx="9144000" cy="90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it-IT" altLang="it-IT" sz="2100" dirty="0">
              <a:latin typeface="Futura Condensed Medium"/>
              <a:ea typeface="Futura Condensed Medium"/>
              <a:cs typeface="Futura Condensed Medium"/>
            </a:endParaRPr>
          </a:p>
          <a:p>
            <a:pPr eaLnBrk="1" hangingPunct="1">
              <a:spcBef>
                <a:spcPct val="50000"/>
              </a:spcBef>
            </a:pPr>
            <a:r>
              <a:rPr lang="it-IT" altLang="it-IT" sz="2100" dirty="0">
                <a:solidFill>
                  <a:srgbClr val="D70202"/>
                </a:solidFill>
                <a:latin typeface="Futura Condensed Medium"/>
                <a:ea typeface="Futura Condensed Medium"/>
                <a:cs typeface="Futura Condensed Medium"/>
              </a:rPr>
              <a:t>KIT DI VISIBILITÀ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4089" y="1196752"/>
            <a:ext cx="2223428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CasellaDiTesto 20"/>
          <p:cNvSpPr txBox="1">
            <a:spLocks noChangeArrowheads="1"/>
          </p:cNvSpPr>
          <p:nvPr/>
        </p:nvSpPr>
        <p:spPr bwMode="auto">
          <a:xfrm>
            <a:off x="6812441" y="5518977"/>
            <a:ext cx="2039102" cy="35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495" tIns="40247" rIns="80495" bIns="4024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PALETTA-RETRO</a:t>
            </a:r>
          </a:p>
        </p:txBody>
      </p:sp>
      <p:sp>
        <p:nvSpPr>
          <p:cNvPr id="19460" name="CasellaDiTesto 21"/>
          <p:cNvSpPr txBox="1">
            <a:spLocks noChangeArrowheads="1"/>
          </p:cNvSpPr>
          <p:nvPr/>
        </p:nvSpPr>
        <p:spPr bwMode="auto">
          <a:xfrm>
            <a:off x="2835231" y="5693833"/>
            <a:ext cx="2180166" cy="35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495" tIns="40247" rIns="80495" bIns="4024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PALETTA-FRONTE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9311" y="1520624"/>
            <a:ext cx="1778379" cy="453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Segnaposto numero diapositiva 5"/>
          <p:cNvSpPr txBox="1">
            <a:spLocks/>
          </p:cNvSpPr>
          <p:nvPr/>
        </p:nvSpPr>
        <p:spPr bwMode="auto">
          <a:xfrm>
            <a:off x="3787061" y="6484717"/>
            <a:ext cx="2134054" cy="47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fld id="{7B95D8CA-779F-4CE5-88B9-8E29B33A183D}" type="slidenum">
              <a:rPr lang="it-IT" altLang="it-IT" sz="900"/>
              <a:pPr algn="ctr" eaLnBrk="1" hangingPunct="1"/>
              <a:t>3</a:t>
            </a:fld>
            <a:endParaRPr lang="it-IT" altLang="it-IT" sz="900"/>
          </a:p>
        </p:txBody>
      </p:sp>
    </p:spTree>
    <p:extLst>
      <p:ext uri="{BB962C8B-B14F-4D97-AF65-F5344CB8AC3E}">
        <p14:creationId xmlns:p14="http://schemas.microsoft.com/office/powerpoint/2010/main" xmlns="" val="95923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Immagin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480" y="1553901"/>
            <a:ext cx="3979207" cy="2986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CasellaDiTesto 16"/>
          <p:cNvSpPr txBox="1">
            <a:spLocks noChangeArrowheads="1"/>
          </p:cNvSpPr>
          <p:nvPr/>
        </p:nvSpPr>
        <p:spPr bwMode="auto">
          <a:xfrm>
            <a:off x="5291528" y="5923344"/>
            <a:ext cx="2945375" cy="35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495" tIns="40247" rIns="80495" bIns="4024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>
                <a:latin typeface="Futura Condensed Medium"/>
                <a:ea typeface="Futura Condensed Medium"/>
                <a:cs typeface="Futura Condensed Medium"/>
              </a:rPr>
              <a:t>LEAFLET</a:t>
            </a:r>
            <a:r>
              <a:rPr lang="it-IT" altLang="it-IT">
                <a:latin typeface="Futura MdCn BT"/>
                <a:ea typeface="Futura Condensed"/>
                <a:cs typeface="Futura Condensed"/>
              </a:rPr>
              <a:t> </a:t>
            </a:r>
            <a:r>
              <a:rPr lang="it-IT" altLang="it-IT">
                <a:latin typeface="Futura Condensed Medium"/>
                <a:ea typeface="Futura Condensed Medium"/>
                <a:cs typeface="Futura Condensed Medium"/>
              </a:rPr>
              <a:t>ISTITUZIONALE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395536" y="260648"/>
            <a:ext cx="9144000" cy="41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2100" dirty="0" smtClean="0">
                <a:solidFill>
                  <a:srgbClr val="D70202"/>
                </a:solidFill>
                <a:latin typeface="Futura Condensed Medium"/>
                <a:ea typeface="Futura Condensed Medium"/>
                <a:cs typeface="Futura Condensed Medium"/>
              </a:rPr>
              <a:t>KIT </a:t>
            </a:r>
            <a:r>
              <a:rPr lang="it-IT" altLang="it-IT" sz="2100" dirty="0">
                <a:solidFill>
                  <a:srgbClr val="D70202"/>
                </a:solidFill>
                <a:latin typeface="Futura Condensed Medium"/>
                <a:ea typeface="Futura Condensed Medium"/>
                <a:cs typeface="Futura Condensed Medium"/>
              </a:rPr>
              <a:t>DI VISIBILITÀ</a:t>
            </a:r>
          </a:p>
        </p:txBody>
      </p:sp>
      <p:pic>
        <p:nvPicPr>
          <p:cNvPr id="20484" name="Immagin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1177" y="2873415"/>
            <a:ext cx="3979207" cy="2986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Segnaposto numero diapositiva 5"/>
          <p:cNvSpPr txBox="1">
            <a:spLocks/>
          </p:cNvSpPr>
          <p:nvPr/>
        </p:nvSpPr>
        <p:spPr bwMode="auto">
          <a:xfrm>
            <a:off x="3787061" y="6484717"/>
            <a:ext cx="2134054" cy="47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fld id="{8362BB4F-BE58-41CA-838F-CF8B7C8B1E65}" type="slidenum">
              <a:rPr lang="it-IT" altLang="it-IT" sz="900"/>
              <a:pPr algn="ctr" eaLnBrk="1" hangingPunct="1"/>
              <a:t>4</a:t>
            </a:fld>
            <a:endParaRPr lang="it-IT" altLang="it-IT" sz="900"/>
          </a:p>
        </p:txBody>
      </p:sp>
      <p:pic>
        <p:nvPicPr>
          <p:cNvPr id="20486" name="Immagine 19" descr="logo guadagnare salute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245" y="6478929"/>
            <a:ext cx="915763" cy="33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Immagine 17" descr="839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8465" y="6484717"/>
            <a:ext cx="1050674" cy="2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Immagine 18" descr="logo-UIV-unione-italiana-vini copy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5875" y="6448546"/>
            <a:ext cx="340686" cy="39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2558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>
          <a:xfrm>
            <a:off x="4053811" y="6544259"/>
            <a:ext cx="1600098" cy="357164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36B598CD-9409-894C-9946-E6B334D5ADC7}" type="slidenum">
              <a:rPr lang="it-IT" sz="900"/>
              <a:pPr algn="ctr">
                <a:defRPr/>
              </a:pPr>
              <a:t>5</a:t>
            </a:fld>
            <a:endParaRPr lang="it-IT" sz="900" dirty="0"/>
          </a:p>
        </p:txBody>
      </p:sp>
      <p:pic>
        <p:nvPicPr>
          <p:cNvPr id="10" name="Image 18" descr="Image3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2042" y="-74481"/>
            <a:ext cx="1294223" cy="124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98445" y="4581128"/>
            <a:ext cx="8566043" cy="189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it-IT" dirty="0" smtClean="0">
                <a:cs typeface="Futura Condensed"/>
              </a:rPr>
              <a:t>Attività </a:t>
            </a:r>
            <a:r>
              <a:rPr lang="it-IT" dirty="0">
                <a:cs typeface="Futura Condensed"/>
              </a:rPr>
              <a:t>di sensibilizzazione con staff dedicato (2 hostess, 1 animatore e 1 steward) per 23 giornate all’interno delle gallerie </a:t>
            </a:r>
            <a:r>
              <a:rPr lang="it-IT" dirty="0" smtClean="0">
                <a:cs typeface="Futura Condensed"/>
              </a:rPr>
              <a:t>commerciali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it-IT" dirty="0" err="1" smtClean="0">
                <a:cs typeface="Futura Condensed"/>
              </a:rPr>
              <a:t>Leaflet</a:t>
            </a:r>
            <a:r>
              <a:rPr lang="it-IT" dirty="0" smtClean="0">
                <a:cs typeface="Futura Condensed"/>
              </a:rPr>
              <a:t> </a:t>
            </a:r>
            <a:r>
              <a:rPr lang="it-IT" dirty="0">
                <a:cs typeface="Futura Condensed"/>
              </a:rPr>
              <a:t>distribuiti durante l’attivazione nelle gallerie </a:t>
            </a:r>
            <a:r>
              <a:rPr lang="it-IT" dirty="0" smtClean="0">
                <a:cs typeface="Futura Condensed"/>
              </a:rPr>
              <a:t>commerciali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it-IT" dirty="0" smtClean="0">
                <a:cs typeface="Futura Condensed"/>
              </a:rPr>
              <a:t>3.200 </a:t>
            </a:r>
            <a:r>
              <a:rPr lang="it-IT" dirty="0">
                <a:cs typeface="Futura Condensed"/>
              </a:rPr>
              <a:t>partecipanti stimati al quiz conoscere l’alcol durante le giornate di </a:t>
            </a:r>
            <a:r>
              <a:rPr lang="it-IT" dirty="0" smtClean="0">
                <a:cs typeface="Futura Condensed"/>
              </a:rPr>
              <a:t>evento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it-IT" dirty="0" smtClean="0">
                <a:cs typeface="Futura Condensed"/>
              </a:rPr>
              <a:t>Costruzione database/ricerca a seguire per certificazione </a:t>
            </a:r>
            <a:endParaRPr lang="it-IT" dirty="0">
              <a:cs typeface="Futura Condensed"/>
            </a:endParaRPr>
          </a:p>
        </p:txBody>
      </p:sp>
      <p:sp>
        <p:nvSpPr>
          <p:cNvPr id="26" name="ZoneTexte 13"/>
          <p:cNvSpPr txBox="1">
            <a:spLocks noChangeArrowheads="1"/>
          </p:cNvSpPr>
          <p:nvPr/>
        </p:nvSpPr>
        <p:spPr bwMode="auto">
          <a:xfrm>
            <a:off x="1550564" y="332043"/>
            <a:ext cx="33369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0" rIns="36000" bIns="0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82A5D2"/>
                </a:solidFill>
                <a:ea typeface="Arial" pitchFamily="-72" charset="0"/>
                <a:cs typeface="Arial" pitchFamily="-72" charset="0"/>
              </a:rPr>
              <a:t>Meccanica</a:t>
            </a:r>
            <a:r>
              <a:rPr lang="en-US" sz="2800" b="1" dirty="0" smtClean="0">
                <a:solidFill>
                  <a:srgbClr val="82A5D2"/>
                </a:solidFill>
                <a:ea typeface="Arial" pitchFamily="-72" charset="0"/>
                <a:cs typeface="Arial" pitchFamily="-72" charset="0"/>
              </a:rPr>
              <a:t> in Galleria </a:t>
            </a:r>
            <a:endParaRPr lang="en-US" sz="2800" b="1" dirty="0">
              <a:solidFill>
                <a:srgbClr val="82A5D2"/>
              </a:solidFill>
              <a:ea typeface="Arial" pitchFamily="-72" charset="0"/>
              <a:cs typeface="Arial" pitchFamily="-72" charset="0"/>
            </a:endParaRPr>
          </a:p>
        </p:txBody>
      </p:sp>
      <p:pic>
        <p:nvPicPr>
          <p:cNvPr id="29" name="Immagine 28" descr="LEAFLET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995788" y="2192586"/>
            <a:ext cx="1968700" cy="1391782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8417" y="1640560"/>
            <a:ext cx="1968320" cy="1390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Immagine 12" descr="allestimento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99616" y="1451527"/>
            <a:ext cx="4051935" cy="3045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magine 13" descr="powerbank-1.jpg"/>
          <p:cNvPicPr>
            <a:picLocks noChangeAspect="1"/>
          </p:cNvPicPr>
          <p:nvPr/>
        </p:nvPicPr>
        <p:blipFill rotWithShape="1">
          <a:blip r:embed="rId7" cstate="email"/>
          <a:srcRect/>
          <a:stretch/>
        </p:blipFill>
        <p:spPr>
          <a:xfrm>
            <a:off x="5139190" y="3744130"/>
            <a:ext cx="2736304" cy="89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30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-0.10573 -4.81481E-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95058" y="1169456"/>
            <a:ext cx="2382402" cy="103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>
          <a:xfrm>
            <a:off x="4053811" y="6544259"/>
            <a:ext cx="1600098" cy="357164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36B598CD-9409-894C-9946-E6B334D5ADC7}" type="slidenum">
              <a:rPr lang="it-IT" sz="900"/>
              <a:pPr algn="ctr">
                <a:defRPr/>
              </a:pPr>
              <a:t>6</a:t>
            </a:fld>
            <a:endParaRPr lang="it-IT" sz="900" dirty="0"/>
          </a:p>
        </p:txBody>
      </p:sp>
      <p:pic>
        <p:nvPicPr>
          <p:cNvPr id="10" name="Image 18" descr="Image3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2042" y="-74481"/>
            <a:ext cx="1294223" cy="124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222042" y="1914761"/>
            <a:ext cx="7783983" cy="397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prstTxWarp prst="textNoShape">
              <a:avLst/>
            </a:prstTxWarp>
            <a:spAutoFit/>
          </a:bodyPr>
          <a:lstStyle/>
          <a:p>
            <a:r>
              <a:rPr lang="it-IT" b="1" dirty="0">
                <a:solidFill>
                  <a:srgbClr val="C00000"/>
                </a:solidFill>
                <a:latin typeface="Futura Condensed Medium"/>
                <a:ea typeface="Futura Condensed Medium"/>
                <a:cs typeface="Futura Condensed Medium"/>
              </a:rPr>
              <a:t>150</a:t>
            </a:r>
            <a:r>
              <a:rPr lang="it-IT" dirty="0">
                <a:solidFill>
                  <a:srgbClr val="C00000"/>
                </a:solidFill>
                <a:latin typeface="Futura Condensed Medium"/>
                <a:ea typeface="Futura Condensed Medium"/>
                <a:cs typeface="Futura Condensed Medium"/>
              </a:rPr>
              <a:t> </a:t>
            </a:r>
            <a:r>
              <a:rPr lang="it-IT" dirty="0">
                <a:latin typeface="Futura Condensed Medium"/>
                <a:ea typeface="Futura Condensed Medium"/>
                <a:cs typeface="Futura Condensed Medium"/>
              </a:rPr>
              <a:t>ipermercati e supermercati </a:t>
            </a:r>
            <a:r>
              <a:rPr lang="it-IT" dirty="0" err="1">
                <a:latin typeface="Futura Condensed Medium"/>
                <a:ea typeface="Futura Condensed Medium"/>
                <a:cs typeface="Futura Condensed Medium"/>
              </a:rPr>
              <a:t>Simply-Auchan</a:t>
            </a:r>
            <a:r>
              <a:rPr lang="it-IT" dirty="0">
                <a:latin typeface="Futura Condensed Medium"/>
                <a:ea typeface="Futura Condensed Medium"/>
                <a:cs typeface="Futura Condensed Medium"/>
              </a:rPr>
              <a:t> coinvolti </a:t>
            </a:r>
          </a:p>
          <a:p>
            <a:r>
              <a:rPr lang="it-IT" b="1" dirty="0">
                <a:solidFill>
                  <a:srgbClr val="C00000"/>
                </a:solidFill>
                <a:latin typeface="Futura Condensed Medium"/>
                <a:ea typeface="Futura Condensed Medium"/>
                <a:cs typeface="Futura Condensed Medium"/>
              </a:rPr>
              <a:t>150</a:t>
            </a:r>
            <a:r>
              <a:rPr lang="it-IT" dirty="0">
                <a:latin typeface="Futura Condensed Medium"/>
                <a:ea typeface="Futura Condensed Medium"/>
                <a:cs typeface="Futura Condensed Medium"/>
              </a:rPr>
              <a:t> kit visibilità progetto (n.6 palette) posizionati a scaffale nelle corsie  degli alcolici e dei vini  </a:t>
            </a:r>
          </a:p>
          <a:p>
            <a:r>
              <a:rPr lang="it-IT" dirty="0">
                <a:latin typeface="Futura Condensed Medium"/>
                <a:ea typeface="Futura Condensed Medium"/>
                <a:cs typeface="Futura Condensed Medium"/>
              </a:rPr>
              <a:t>Campagna di comunicazione a supporto (comunicato stampa, radio nei </a:t>
            </a:r>
            <a:r>
              <a:rPr lang="it-IT" dirty="0" err="1">
                <a:latin typeface="Futura Condensed Medium"/>
                <a:ea typeface="Futura Condensed Medium"/>
                <a:cs typeface="Futura Condensed Medium"/>
              </a:rPr>
              <a:t>pdv</a:t>
            </a:r>
            <a:r>
              <a:rPr lang="it-IT" dirty="0">
                <a:latin typeface="Futura Condensed Medium"/>
                <a:ea typeface="Futura Condensed Medium"/>
                <a:cs typeface="Futura Condensed Medium"/>
              </a:rPr>
              <a:t>, FB page dedicata)</a:t>
            </a:r>
          </a:p>
          <a:p>
            <a:endParaRPr lang="it-IT" altLang="it-IT" b="1" dirty="0" smtClean="0">
              <a:solidFill>
                <a:srgbClr val="D70202"/>
              </a:solidFill>
              <a:latin typeface="Futura Medium"/>
              <a:ea typeface="Futura Medium"/>
              <a:cs typeface="Futura Medium"/>
            </a:endParaRPr>
          </a:p>
          <a:p>
            <a:r>
              <a:rPr lang="it-IT" altLang="it-IT" b="1" dirty="0" smtClean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23</a:t>
            </a:r>
            <a:r>
              <a:rPr lang="it-IT" altLang="it-IT" dirty="0" smtClean="0">
                <a:latin typeface="Futura Medium"/>
                <a:ea typeface="Futura Medium"/>
                <a:cs typeface="Futura Medium"/>
              </a:rPr>
              <a:t> 	</a:t>
            </a:r>
            <a:r>
              <a:rPr lang="it-IT" altLang="it-IT" dirty="0" smtClean="0">
                <a:latin typeface="Futura Condensed Medium"/>
                <a:ea typeface="Futura Condensed Medium"/>
                <a:cs typeface="Futura Condensed Medium"/>
              </a:rPr>
              <a:t>giornate </a:t>
            </a:r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evento</a:t>
            </a:r>
          </a:p>
          <a:p>
            <a:r>
              <a:rPr lang="it-IT" altLang="it-IT" b="1" dirty="0" smtClean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900</a:t>
            </a:r>
            <a:r>
              <a:rPr lang="it-IT" altLang="it-IT" dirty="0" smtClean="0">
                <a:latin typeface="Futura Medium"/>
                <a:ea typeface="Futura Medium"/>
                <a:cs typeface="Futura Medium"/>
              </a:rPr>
              <a:t> 	</a:t>
            </a:r>
            <a:r>
              <a:rPr lang="it-IT" altLang="it-IT" dirty="0" err="1" smtClean="0">
                <a:latin typeface="Futura Condensed Medium"/>
                <a:ea typeface="Futura Condensed Medium"/>
                <a:cs typeface="Futura Condensed Medium"/>
              </a:rPr>
              <a:t>power</a:t>
            </a:r>
            <a:r>
              <a:rPr lang="it-IT" altLang="it-IT" dirty="0" smtClean="0">
                <a:latin typeface="Futura Medium"/>
                <a:ea typeface="Futura Medium"/>
                <a:cs typeface="Futura Medium"/>
              </a:rPr>
              <a:t> </a:t>
            </a:r>
            <a:r>
              <a:rPr lang="it-IT" altLang="it-IT" dirty="0" err="1">
                <a:latin typeface="Futura Condensed Medium"/>
                <a:ea typeface="Futura Condensed Medium"/>
                <a:cs typeface="Futura Condensed Medium"/>
              </a:rPr>
              <a:t>bank</a:t>
            </a:r>
            <a:r>
              <a:rPr lang="it-IT" altLang="it-IT" dirty="0">
                <a:latin typeface="Futura Medium"/>
                <a:ea typeface="Futura Medium"/>
                <a:cs typeface="Futura Medium"/>
              </a:rPr>
              <a:t> </a:t>
            </a:r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consegnati</a:t>
            </a:r>
          </a:p>
          <a:p>
            <a:r>
              <a:rPr lang="it-IT" altLang="it-IT" b="1" dirty="0" smtClean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2430</a:t>
            </a:r>
            <a:r>
              <a:rPr lang="it-IT" altLang="it-IT" dirty="0" smtClean="0">
                <a:latin typeface="Futura Medium"/>
                <a:ea typeface="Futura Medium"/>
                <a:cs typeface="Futura Medium"/>
              </a:rPr>
              <a:t> 	</a:t>
            </a:r>
            <a:r>
              <a:rPr lang="it-IT" altLang="it-IT" dirty="0" smtClean="0">
                <a:latin typeface="Futura Condensed Medium"/>
                <a:ea typeface="Futura Condensed Medium"/>
                <a:cs typeface="Futura Condensed Medium"/>
              </a:rPr>
              <a:t>partecipanti </a:t>
            </a:r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al quiz ”Conoscere l'Alcol”</a:t>
            </a:r>
          </a:p>
          <a:p>
            <a:r>
              <a:rPr lang="it-IT" altLang="it-IT" b="1" dirty="0" smtClean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1000</a:t>
            </a:r>
            <a:r>
              <a:rPr lang="it-IT" altLang="it-IT" dirty="0" smtClean="0">
                <a:latin typeface="Futura Medium"/>
                <a:ea typeface="Futura Medium"/>
                <a:cs typeface="Futura Medium"/>
              </a:rPr>
              <a:t> 	</a:t>
            </a:r>
            <a:r>
              <a:rPr lang="it-IT" altLang="it-IT" dirty="0" smtClean="0">
                <a:latin typeface="Futura Condensed Medium"/>
                <a:ea typeface="Futura Condensed Medium"/>
                <a:cs typeface="Futura Condensed Medium"/>
              </a:rPr>
              <a:t>palette </a:t>
            </a:r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posizionate sugli scaffali della Grande Distribuzione</a:t>
            </a:r>
          </a:p>
          <a:p>
            <a:r>
              <a:rPr lang="it-IT" altLang="it-IT" dirty="0" smtClean="0">
                <a:latin typeface="Futura Condensed Medium"/>
                <a:ea typeface="Futura Condensed Medium"/>
                <a:cs typeface="Futura Condensed Medium"/>
              </a:rPr>
              <a:t>	circa 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700.000</a:t>
            </a:r>
            <a:r>
              <a:rPr lang="it-IT" altLang="it-IT" dirty="0">
                <a:latin typeface="Futura Medium"/>
                <a:ea typeface="Futura Medium"/>
                <a:cs typeface="Futura Medium"/>
              </a:rPr>
              <a:t> </a:t>
            </a:r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contatti diretti all'interno degli Ipermercati </a:t>
            </a:r>
          </a:p>
          <a:p>
            <a:r>
              <a:rPr lang="it-IT" altLang="it-IT" dirty="0" smtClean="0">
                <a:latin typeface="Futura Condensed Medium"/>
                <a:ea typeface="Futura Condensed Medium"/>
                <a:cs typeface="Futura Condensed Medium"/>
              </a:rPr>
              <a:t>	con </a:t>
            </a:r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l'attività in Galleria</a:t>
            </a:r>
          </a:p>
          <a:p>
            <a:r>
              <a:rPr lang="it-IT" altLang="it-IT" dirty="0" smtClean="0">
                <a:latin typeface="Futura Condensed Medium"/>
                <a:ea typeface="Futura Condensed Medium"/>
                <a:cs typeface="Futura Condensed Medium"/>
              </a:rPr>
              <a:t>oltre 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1000</a:t>
            </a:r>
            <a:r>
              <a:rPr lang="it-IT" altLang="it-IT" dirty="0">
                <a:latin typeface="Futura Medium"/>
                <a:ea typeface="Futura Medium"/>
                <a:cs typeface="Futura Medium"/>
              </a:rPr>
              <a:t> </a:t>
            </a:r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persone hanno provato gli occhiali che simulano lo stato di </a:t>
            </a:r>
            <a:r>
              <a:rPr lang="it-IT" altLang="it-IT" dirty="0" smtClean="0">
                <a:latin typeface="Futura Condensed Medium"/>
                <a:ea typeface="Futura Condensed Medium"/>
                <a:cs typeface="Futura Condensed Medium"/>
              </a:rPr>
              <a:t>ebrezza</a:t>
            </a:r>
            <a:endParaRPr lang="it-IT" sz="2100" dirty="0">
              <a:cs typeface="Calibri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06381" y="980728"/>
            <a:ext cx="2755031" cy="91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3"/>
          <p:cNvSpPr txBox="1">
            <a:spLocks noChangeArrowheads="1"/>
          </p:cNvSpPr>
          <p:nvPr/>
        </p:nvSpPr>
        <p:spPr bwMode="auto">
          <a:xfrm>
            <a:off x="1550564" y="332043"/>
            <a:ext cx="12733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0" rIns="36000" bIns="0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82A5D2"/>
                </a:solidFill>
                <a:ea typeface="Arial" pitchFamily="-72" charset="0"/>
                <a:cs typeface="Arial" pitchFamily="-72" charset="0"/>
              </a:rPr>
              <a:t>Numeri </a:t>
            </a:r>
            <a:endParaRPr lang="en-US" sz="2800" b="1" dirty="0">
              <a:solidFill>
                <a:srgbClr val="82A5D2"/>
              </a:solidFill>
              <a:ea typeface="Arial" pitchFamily="-72" charset="0"/>
              <a:cs typeface="Arial" pitchFamily="-7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011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-0.10573 -4.81481E-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magine 13" descr="cartina-0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6668" y="559926"/>
            <a:ext cx="4127746" cy="515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e 2"/>
          <p:cNvSpPr/>
          <p:nvPr/>
        </p:nvSpPr>
        <p:spPr>
          <a:xfrm>
            <a:off x="4572001" y="3110697"/>
            <a:ext cx="1156968" cy="163058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36" name="Segnaposto numero diapositiva 5"/>
          <p:cNvSpPr txBox="1">
            <a:spLocks/>
          </p:cNvSpPr>
          <p:nvPr/>
        </p:nvSpPr>
        <p:spPr bwMode="auto">
          <a:xfrm>
            <a:off x="3787061" y="6484717"/>
            <a:ext cx="2134054" cy="47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fld id="{354A23C2-9953-4987-A945-923D20C0E8FB}" type="slidenum">
              <a:rPr lang="it-IT" altLang="it-IT" sz="900"/>
              <a:pPr algn="ctr" eaLnBrk="1" hangingPunct="1"/>
              <a:t>7</a:t>
            </a:fld>
            <a:endParaRPr lang="it-IT" altLang="it-IT" sz="900"/>
          </a:p>
        </p:txBody>
      </p:sp>
      <p:pic>
        <p:nvPicPr>
          <p:cNvPr id="18437" name="Immagine 12" descr="logo guadagnare salute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245" y="6457227"/>
            <a:ext cx="975723" cy="35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Ovale 16"/>
          <p:cNvSpPr>
            <a:spLocks noChangeArrowheads="1"/>
          </p:cNvSpPr>
          <p:nvPr/>
        </p:nvSpPr>
        <p:spPr bwMode="auto">
          <a:xfrm>
            <a:off x="6449859" y="3282870"/>
            <a:ext cx="118558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44" name="Ovale 22"/>
          <p:cNvSpPr>
            <a:spLocks noChangeArrowheads="1"/>
          </p:cNvSpPr>
          <p:nvPr/>
        </p:nvSpPr>
        <p:spPr bwMode="auto">
          <a:xfrm>
            <a:off x="7568670" y="3371127"/>
            <a:ext cx="117196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45" name="Ovale 23"/>
          <p:cNvSpPr>
            <a:spLocks noChangeArrowheads="1"/>
          </p:cNvSpPr>
          <p:nvPr/>
        </p:nvSpPr>
        <p:spPr bwMode="auto">
          <a:xfrm>
            <a:off x="6975878" y="3644579"/>
            <a:ext cx="117196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46" name="Ovale 24"/>
          <p:cNvSpPr>
            <a:spLocks noChangeArrowheads="1"/>
          </p:cNvSpPr>
          <p:nvPr/>
        </p:nvSpPr>
        <p:spPr bwMode="auto">
          <a:xfrm>
            <a:off x="7094436" y="3644579"/>
            <a:ext cx="118559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47" name="Ovale 25"/>
          <p:cNvSpPr>
            <a:spLocks noChangeArrowheads="1"/>
          </p:cNvSpPr>
          <p:nvPr/>
        </p:nvSpPr>
        <p:spPr bwMode="auto">
          <a:xfrm>
            <a:off x="5003990" y="1812886"/>
            <a:ext cx="117196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48" name="Ovale 26"/>
          <p:cNvSpPr>
            <a:spLocks noChangeArrowheads="1"/>
          </p:cNvSpPr>
          <p:nvPr/>
        </p:nvSpPr>
        <p:spPr bwMode="auto">
          <a:xfrm>
            <a:off x="5611773" y="1496028"/>
            <a:ext cx="117196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49" name="Ovale 27"/>
          <p:cNvSpPr>
            <a:spLocks noChangeArrowheads="1"/>
          </p:cNvSpPr>
          <p:nvPr/>
        </p:nvSpPr>
        <p:spPr bwMode="auto">
          <a:xfrm>
            <a:off x="5673096" y="1331089"/>
            <a:ext cx="117196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50" name="Ovale 28"/>
          <p:cNvSpPr>
            <a:spLocks noChangeArrowheads="1"/>
          </p:cNvSpPr>
          <p:nvPr/>
        </p:nvSpPr>
        <p:spPr bwMode="auto">
          <a:xfrm>
            <a:off x="6106448" y="1530752"/>
            <a:ext cx="117196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51" name="Ovale 29"/>
          <p:cNvSpPr>
            <a:spLocks noChangeArrowheads="1"/>
          </p:cNvSpPr>
          <p:nvPr/>
        </p:nvSpPr>
        <p:spPr bwMode="auto">
          <a:xfrm>
            <a:off x="6895476" y="2987716"/>
            <a:ext cx="117196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52" name="Ovale 30"/>
          <p:cNvSpPr>
            <a:spLocks noChangeArrowheads="1"/>
          </p:cNvSpPr>
          <p:nvPr/>
        </p:nvSpPr>
        <p:spPr bwMode="auto">
          <a:xfrm>
            <a:off x="6711506" y="2479876"/>
            <a:ext cx="118558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53" name="Ovale 31"/>
          <p:cNvSpPr>
            <a:spLocks noChangeArrowheads="1"/>
          </p:cNvSpPr>
          <p:nvPr/>
        </p:nvSpPr>
        <p:spPr bwMode="auto">
          <a:xfrm>
            <a:off x="6594310" y="2397407"/>
            <a:ext cx="117196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18454" name="Ovale 32"/>
          <p:cNvSpPr>
            <a:spLocks noChangeArrowheads="1"/>
          </p:cNvSpPr>
          <p:nvPr/>
        </p:nvSpPr>
        <p:spPr bwMode="auto">
          <a:xfrm>
            <a:off x="6652908" y="2602858"/>
            <a:ext cx="117196" cy="122981"/>
          </a:xfrm>
          <a:prstGeom prst="ellipse">
            <a:avLst/>
          </a:prstGeom>
          <a:solidFill>
            <a:srgbClr val="C40D0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495" tIns="40247" rIns="80495" bIns="40247" anchor="ctr"/>
          <a:lstStyle/>
          <a:p>
            <a:pPr algn="ctr" eaLnBrk="1" hangingPunct="1"/>
            <a:endParaRPr lang="it-IT" altLang="it-IT">
              <a:solidFill>
                <a:srgbClr val="FFFFFF"/>
              </a:solidFill>
            </a:endParaRPr>
          </a:p>
        </p:txBody>
      </p:sp>
      <p:pic>
        <p:nvPicPr>
          <p:cNvPr id="18455" name="Immagine 33" descr="839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8465" y="6484717"/>
            <a:ext cx="1050674" cy="2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6" name="Immagine 34" descr="logo-UIV-unione-italiana-vini copy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5875" y="6448546"/>
            <a:ext cx="340686" cy="39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ttangolo 1"/>
          <p:cNvSpPr>
            <a:spLocks noChangeArrowheads="1"/>
          </p:cNvSpPr>
          <p:nvPr/>
        </p:nvSpPr>
        <p:spPr bwMode="auto">
          <a:xfrm>
            <a:off x="1827055" y="2361907"/>
            <a:ext cx="1985515" cy="3731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495" tIns="40247" rIns="80495" bIns="4024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5 giugno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6-7 giugno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18-19 giugno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20-21 giugno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27-28 giugno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4-5 luglio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9-10 luglio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11-12 luglio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16-17 luglio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18-19 luglio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23-24 luglio</a:t>
            </a:r>
          </a:p>
          <a:p>
            <a:pPr eaLnBrk="1" hangingPunct="1"/>
            <a:r>
              <a:rPr lang="it-IT" altLang="it-IT" b="1" dirty="0">
                <a:solidFill>
                  <a:srgbClr val="053E7D"/>
                </a:solidFill>
                <a:latin typeface="Futura Medium"/>
                <a:ea typeface="Futura Medium"/>
                <a:cs typeface="Futura Medium"/>
              </a:rPr>
              <a:t>25-26 luglio</a:t>
            </a:r>
          </a:p>
          <a:p>
            <a:pPr eaLnBrk="1" hangingPunct="1"/>
            <a:endParaRPr lang="it-IT" altLang="it-IT" dirty="0">
              <a:solidFill>
                <a:srgbClr val="053E7D"/>
              </a:solidFill>
              <a:latin typeface="Futura Medium"/>
              <a:ea typeface="Futura Medium"/>
              <a:cs typeface="Futura Medium"/>
            </a:endParaRPr>
          </a:p>
        </p:txBody>
      </p:sp>
      <p:sp>
        <p:nvSpPr>
          <p:cNvPr id="28" name="Rettangolo 35"/>
          <p:cNvSpPr>
            <a:spLocks noChangeArrowheads="1"/>
          </p:cNvSpPr>
          <p:nvPr/>
        </p:nvSpPr>
        <p:spPr bwMode="auto">
          <a:xfrm>
            <a:off x="3317896" y="2361906"/>
            <a:ext cx="6798720" cy="345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495" tIns="40247" rIns="80495" bIns="4024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auchan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di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napoli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auchan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di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giugliano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auchan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casalbertone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auchan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di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casamassima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auchan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di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torino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auchan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rescaldina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ipersimply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di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palazzolo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d’oglio</a:t>
            </a:r>
            <a:endParaRPr lang="it-IT" altLang="it-IT" b="1" dirty="0">
              <a:solidFill>
                <a:srgbClr val="D70202"/>
              </a:solidFill>
              <a:latin typeface="Futura Medium"/>
              <a:ea typeface="Futura Medium"/>
              <a:cs typeface="Futura Medium"/>
            </a:endParaRP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ipersimply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di piove di sacco </a:t>
            </a: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ipersimply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di silvi universo </a:t>
            </a: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ipersimply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di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grottamare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ipersimply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di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loreto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</a:t>
            </a:r>
          </a:p>
          <a:p>
            <a:pPr eaLnBrk="1" hangingPunct="1"/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ipersimply</a:t>
            </a:r>
            <a:r>
              <a:rPr lang="it-IT" altLang="it-IT" b="1" dirty="0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 di </a:t>
            </a:r>
            <a:r>
              <a:rPr lang="it-IT" altLang="it-IT" b="1" dirty="0" err="1">
                <a:solidFill>
                  <a:srgbClr val="D70202"/>
                </a:solidFill>
                <a:latin typeface="Futura Medium"/>
                <a:ea typeface="Futura Medium"/>
                <a:cs typeface="Futura Medium"/>
              </a:rPr>
              <a:t>senigallia</a:t>
            </a:r>
            <a:endParaRPr lang="it-IT" altLang="it-IT" dirty="0">
              <a:latin typeface="Futura Medium"/>
              <a:ea typeface="Futura Medium"/>
              <a:cs typeface="Futura Medium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54833" y="134031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altLang="it-IT" b="1" dirty="0">
                <a:solidFill>
                  <a:srgbClr val="C00000"/>
                </a:solidFill>
                <a:latin typeface="Futura Medium"/>
                <a:ea typeface="Futura Medium"/>
                <a:cs typeface="Futura Medium"/>
              </a:rPr>
              <a:t>	</a:t>
            </a:r>
            <a:r>
              <a:rPr lang="it-IT" altLang="it-IT" b="1" dirty="0" smtClean="0">
                <a:solidFill>
                  <a:srgbClr val="C00000"/>
                </a:solidFill>
                <a:latin typeface="Futura Medium"/>
                <a:ea typeface="Futura Medium"/>
                <a:cs typeface="Futura Medium"/>
              </a:rPr>
              <a:t>8</a:t>
            </a:r>
          </a:p>
          <a:p>
            <a:r>
              <a:rPr lang="it-IT" altLang="it-IT" dirty="0" smtClean="0">
                <a:latin typeface="Futura Condensed Medium"/>
                <a:ea typeface="Futura Condensed Medium"/>
                <a:cs typeface="Futura Condensed Medium"/>
              </a:rPr>
              <a:t>regioni </a:t>
            </a:r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coinvolte con attività in </a:t>
            </a:r>
          </a:p>
          <a:p>
            <a:r>
              <a:rPr lang="it-IT" altLang="it-IT" dirty="0">
                <a:latin typeface="Futura Condensed Medium"/>
                <a:ea typeface="Futura Condensed Medium"/>
                <a:cs typeface="Futura Condensed Medium"/>
              </a:rPr>
              <a:t>   	galleria commerciale</a:t>
            </a:r>
          </a:p>
        </p:txBody>
      </p:sp>
      <p:sp>
        <p:nvSpPr>
          <p:cNvPr id="30" name="ZoneTexte 13"/>
          <p:cNvSpPr txBox="1">
            <a:spLocks noChangeArrowheads="1"/>
          </p:cNvSpPr>
          <p:nvPr/>
        </p:nvSpPr>
        <p:spPr bwMode="auto">
          <a:xfrm>
            <a:off x="320245" y="344482"/>
            <a:ext cx="176387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0" rIns="36000" bIns="0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82A5D2"/>
                </a:solidFill>
                <a:ea typeface="Arial" pitchFamily="-72" charset="0"/>
                <a:cs typeface="Arial" pitchFamily="-72" charset="0"/>
              </a:rPr>
              <a:t>Calendario</a:t>
            </a:r>
            <a:r>
              <a:rPr lang="en-US" sz="2800" b="1" dirty="0" smtClean="0">
                <a:solidFill>
                  <a:srgbClr val="82A5D2"/>
                </a:solidFill>
                <a:ea typeface="Arial" pitchFamily="-72" charset="0"/>
                <a:cs typeface="Arial" pitchFamily="-72" charset="0"/>
              </a:rPr>
              <a:t> </a:t>
            </a:r>
            <a:endParaRPr lang="en-US" sz="2800" b="1" dirty="0">
              <a:solidFill>
                <a:srgbClr val="82A5D2"/>
              </a:solidFill>
              <a:ea typeface="Arial" pitchFamily="-72" charset="0"/>
              <a:cs typeface="Arial" pitchFamily="-7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115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-0.10573 -4.81481E-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5"/>
          <p:cNvSpPr txBox="1">
            <a:spLocks noChangeArrowheads="1"/>
          </p:cNvSpPr>
          <p:nvPr/>
        </p:nvSpPr>
        <p:spPr bwMode="auto">
          <a:xfrm>
            <a:off x="539552" y="-171400"/>
            <a:ext cx="5523875" cy="106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 sz="2100" dirty="0">
              <a:solidFill>
                <a:srgbClr val="D70202"/>
              </a:solidFill>
              <a:latin typeface="Futura Medium"/>
              <a:ea typeface="Futura Medium"/>
              <a:cs typeface="Futura Medium"/>
            </a:endParaRPr>
          </a:p>
          <a:p>
            <a:pPr eaLnBrk="1" hangingPunct="1">
              <a:spcBef>
                <a:spcPct val="50000"/>
              </a:spcBef>
            </a:pPr>
            <a:r>
              <a:rPr lang="it-IT" altLang="it-IT" sz="2800" b="1" dirty="0">
                <a:solidFill>
                  <a:srgbClr val="82A5D2"/>
                </a:solidFill>
                <a:latin typeface="+mn-lt"/>
                <a:ea typeface="Arial" pitchFamily="-72" charset="0"/>
                <a:cs typeface="Arial" pitchFamily="-72" charset="0"/>
              </a:rPr>
              <a:t>PHOTO GALLERY</a:t>
            </a:r>
          </a:p>
        </p:txBody>
      </p:sp>
      <p:sp>
        <p:nvSpPr>
          <p:cNvPr id="22530" name="Segnaposto numero diapositiva 5"/>
          <p:cNvSpPr txBox="1">
            <a:spLocks/>
          </p:cNvSpPr>
          <p:nvPr/>
        </p:nvSpPr>
        <p:spPr bwMode="auto">
          <a:xfrm>
            <a:off x="3787061" y="6484717"/>
            <a:ext cx="2134054" cy="47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fld id="{FEF63376-22D5-41B8-9660-EC746AC4D166}" type="slidenum">
              <a:rPr lang="it-IT" altLang="it-IT" sz="900"/>
              <a:pPr algn="ctr" eaLnBrk="1" hangingPunct="1"/>
              <a:t>8</a:t>
            </a:fld>
            <a:endParaRPr lang="it-IT" altLang="it-IT" sz="900"/>
          </a:p>
        </p:txBody>
      </p:sp>
      <p:pic>
        <p:nvPicPr>
          <p:cNvPr id="22531" name="Immagine 12" descr="logo guadagnare salut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245" y="6478929"/>
            <a:ext cx="915763" cy="33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Immagin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4805" y="3687984"/>
            <a:ext cx="3563570" cy="250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Immagin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4805" y="1163256"/>
            <a:ext cx="3558119" cy="251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Immagin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293" y="1163256"/>
            <a:ext cx="3558120" cy="251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Immagin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293" y="3687984"/>
            <a:ext cx="3558120" cy="251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Immagine 16" descr="839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8465" y="6484717"/>
            <a:ext cx="1050674" cy="2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Immagine 18" descr="logo-UIV-unione-italiana-vini copy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5875" y="6448546"/>
            <a:ext cx="340686" cy="39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422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5"/>
          <p:cNvSpPr txBox="1">
            <a:spLocks noChangeArrowheads="1"/>
          </p:cNvSpPr>
          <p:nvPr/>
        </p:nvSpPr>
        <p:spPr bwMode="auto">
          <a:xfrm>
            <a:off x="862617" y="8480"/>
            <a:ext cx="9144000" cy="90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 sz="2100" dirty="0">
              <a:solidFill>
                <a:srgbClr val="D70202"/>
              </a:solidFill>
              <a:latin typeface="Futura Medium"/>
              <a:ea typeface="Futura Medium"/>
              <a:cs typeface="Futura Medium"/>
            </a:endParaRPr>
          </a:p>
          <a:p>
            <a:pPr eaLnBrk="1" hangingPunct="1">
              <a:spcBef>
                <a:spcPct val="50000"/>
              </a:spcBef>
            </a:pPr>
            <a:r>
              <a:rPr lang="it-IT" altLang="it-IT" sz="2100" dirty="0">
                <a:solidFill>
                  <a:srgbClr val="D70202"/>
                </a:solidFill>
                <a:latin typeface="Futura Condensed Medium"/>
                <a:ea typeface="Futura Condensed Medium"/>
                <a:cs typeface="Futura Condensed Medium"/>
              </a:rPr>
              <a:t>PHOTO GALLERY</a:t>
            </a:r>
            <a:endParaRPr lang="it-IT" altLang="it-IT" sz="2100" dirty="0">
              <a:latin typeface="Futura Medium"/>
              <a:ea typeface="Futura Medium"/>
              <a:cs typeface="Futura Medium"/>
            </a:endParaRPr>
          </a:p>
        </p:txBody>
      </p:sp>
      <p:sp>
        <p:nvSpPr>
          <p:cNvPr id="23554" name="Segnaposto numero diapositiva 5"/>
          <p:cNvSpPr txBox="1">
            <a:spLocks/>
          </p:cNvSpPr>
          <p:nvPr/>
        </p:nvSpPr>
        <p:spPr bwMode="auto">
          <a:xfrm>
            <a:off x="3787061" y="6484717"/>
            <a:ext cx="2134054" cy="47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fld id="{9E1299E0-7A0D-40F9-96F1-9C87D202502B}" type="slidenum">
              <a:rPr lang="it-IT" altLang="it-IT" sz="900"/>
              <a:pPr algn="ctr" eaLnBrk="1" hangingPunct="1"/>
              <a:t>9</a:t>
            </a:fld>
            <a:endParaRPr lang="it-IT" altLang="it-IT" sz="900"/>
          </a:p>
        </p:txBody>
      </p:sp>
      <p:pic>
        <p:nvPicPr>
          <p:cNvPr id="23560" name="Immagin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0814" y="3690878"/>
            <a:ext cx="3141121" cy="250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Immagin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8089" y="1163256"/>
            <a:ext cx="1484027" cy="2492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Immagin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891" y="1118983"/>
            <a:ext cx="3162924" cy="251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Immagin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891" y="3687984"/>
            <a:ext cx="3162924" cy="251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Immagine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0693" y="1167597"/>
            <a:ext cx="1571242" cy="2490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8885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_corporate_template_blue_v.2">
  <a:themeElements>
    <a:clrScheme name="1_pr_corporate_template_blue_v.2 1">
      <a:dk1>
        <a:srgbClr val="000066"/>
      </a:dk1>
      <a:lt1>
        <a:srgbClr val="FFFFFF"/>
      </a:lt1>
      <a:dk2>
        <a:srgbClr val="000066"/>
      </a:dk2>
      <a:lt2>
        <a:srgbClr val="808080"/>
      </a:lt2>
      <a:accent1>
        <a:srgbClr val="0066CC"/>
      </a:accent1>
      <a:accent2>
        <a:srgbClr val="000066"/>
      </a:accent2>
      <a:accent3>
        <a:srgbClr val="FFFFFF"/>
      </a:accent3>
      <a:accent4>
        <a:srgbClr val="000056"/>
      </a:accent4>
      <a:accent5>
        <a:srgbClr val="AAB8E2"/>
      </a:accent5>
      <a:accent6>
        <a:srgbClr val="00005C"/>
      </a:accent6>
      <a:hlink>
        <a:srgbClr val="009999"/>
      </a:hlink>
      <a:folHlink>
        <a:srgbClr val="99CC00"/>
      </a:folHlink>
    </a:clrScheme>
    <a:fontScheme name="1_pr_corporate_template_blue_v.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A50021"/>
          </a:buClr>
          <a:buSzPct val="75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33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A50021"/>
          </a:buClr>
          <a:buSzPct val="75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33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r_corporate_template_blue_v.2 1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0066CC"/>
        </a:accent1>
        <a:accent2>
          <a:srgbClr val="000066"/>
        </a:accent2>
        <a:accent3>
          <a:srgbClr val="FFFFFF"/>
        </a:accent3>
        <a:accent4>
          <a:srgbClr val="000056"/>
        </a:accent4>
        <a:accent5>
          <a:srgbClr val="AAB8E2"/>
        </a:accent5>
        <a:accent6>
          <a:srgbClr val="00005C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pr_corporate_template_blue_v.2">
  <a:themeElements>
    <a:clrScheme name="1_pr_corporate_template_blue_v.2 1">
      <a:dk1>
        <a:srgbClr val="000066"/>
      </a:dk1>
      <a:lt1>
        <a:srgbClr val="FFFFFF"/>
      </a:lt1>
      <a:dk2>
        <a:srgbClr val="000066"/>
      </a:dk2>
      <a:lt2>
        <a:srgbClr val="808080"/>
      </a:lt2>
      <a:accent1>
        <a:srgbClr val="0066CC"/>
      </a:accent1>
      <a:accent2>
        <a:srgbClr val="000066"/>
      </a:accent2>
      <a:accent3>
        <a:srgbClr val="FFFFFF"/>
      </a:accent3>
      <a:accent4>
        <a:srgbClr val="000056"/>
      </a:accent4>
      <a:accent5>
        <a:srgbClr val="AAB8E2"/>
      </a:accent5>
      <a:accent6>
        <a:srgbClr val="00005C"/>
      </a:accent6>
      <a:hlink>
        <a:srgbClr val="009999"/>
      </a:hlink>
      <a:folHlink>
        <a:srgbClr val="99CC00"/>
      </a:folHlink>
    </a:clrScheme>
    <a:fontScheme name="1_pr_corporate_template_blue_v.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A50021"/>
          </a:buClr>
          <a:buSzPct val="75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33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6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A50021"/>
          </a:buClr>
          <a:buSzPct val="75000"/>
          <a:buFont typeface="Wingdings" pitchFamily="2" charset="2"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33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r_corporate_template_blue_v.2 1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0066CC"/>
        </a:accent1>
        <a:accent2>
          <a:srgbClr val="000066"/>
        </a:accent2>
        <a:accent3>
          <a:srgbClr val="FFFFFF"/>
        </a:accent3>
        <a:accent4>
          <a:srgbClr val="000056"/>
        </a:accent4>
        <a:accent5>
          <a:srgbClr val="AAB8E2"/>
        </a:accent5>
        <a:accent6>
          <a:srgbClr val="00005C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263</Words>
  <Application>Microsoft Office PowerPoint</Application>
  <PresentationFormat>On-screen Show (4:3)</PresentationFormat>
  <Paragraphs>93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1_pr_corporate_template_blue_v.2</vt:lpstr>
      <vt:lpstr>2_pr_corporate_template_blue_v.2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Pernod Ricard Italia Spa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Hp</dc:creator>
  <cp:lastModifiedBy>Laura</cp:lastModifiedBy>
  <cp:revision>50</cp:revision>
  <dcterms:created xsi:type="dcterms:W3CDTF">2013-08-23T10:56:27Z</dcterms:created>
  <dcterms:modified xsi:type="dcterms:W3CDTF">2015-12-10T11:16:42Z</dcterms:modified>
</cp:coreProperties>
</file>