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handoutMasterIdLst>
    <p:handoutMasterId r:id="rId38"/>
  </p:handoutMasterIdLst>
  <p:sldIdLst>
    <p:sldId id="367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274" r:id="rId29"/>
    <p:sldId id="286" r:id="rId30"/>
    <p:sldId id="324" r:id="rId31"/>
    <p:sldId id="325" r:id="rId32"/>
    <p:sldId id="323" r:id="rId33"/>
    <p:sldId id="326" r:id="rId34"/>
    <p:sldId id="327" r:id="rId35"/>
    <p:sldId id="365" r:id="rId36"/>
  </p:sldIdLst>
  <p:sldSz cx="9144000" cy="6858000" type="screen4x3"/>
  <p:notesSz cx="7010400" cy="92964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88235" autoAdjust="0"/>
  </p:normalViewPr>
  <p:slideViewPr>
    <p:cSldViewPr>
      <p:cViewPr>
        <p:scale>
          <a:sx n="78" d="100"/>
          <a:sy n="78" d="100"/>
        </p:scale>
        <p:origin x="-1854" y="-5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58"/>
    </p:cViewPr>
  </p:sorterViewPr>
  <p:notesViewPr>
    <p:cSldViewPr>
      <p:cViewPr varScale="1">
        <p:scale>
          <a:sx n="84" d="100"/>
          <a:sy n="84" d="100"/>
        </p:scale>
        <p:origin x="-3132" y="-96"/>
      </p:cViewPr>
      <p:guideLst>
        <p:guide orient="horz" pos="2928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Se&#353;it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Se&#353;it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cs-CZ" sz="1400" dirty="0">
                <a:solidFill>
                  <a:schemeClr val="tx2"/>
                </a:solidFill>
              </a:rPr>
              <a:t>Podíl na spotřební dani za lihoviny v ČR</a:t>
            </a:r>
          </a:p>
        </c:rich>
      </c:tx>
      <c:layout>
        <c:manualLayout>
          <c:xMode val="edge"/>
          <c:yMode val="edge"/>
          <c:x val="4.2392552788252283E-2"/>
          <c:y val="0.83614708314944164"/>
        </c:manualLayout>
      </c:layout>
    </c:title>
    <c:plotArea>
      <c:layout>
        <c:manualLayout>
          <c:layoutTarget val="inner"/>
          <c:xMode val="edge"/>
          <c:yMode val="edge"/>
          <c:x val="0.5581275283138476"/>
          <c:y val="0.32144348452261862"/>
          <c:w val="0.4052674702810799"/>
          <c:h val="0.62498988675853662"/>
        </c:manualLayout>
      </c:layout>
      <c:barChart>
        <c:barDir val="col"/>
        <c:grouping val="percentStacked"/>
        <c:ser>
          <c:idx val="0"/>
          <c:order val="0"/>
          <c:tx>
            <c:strRef>
              <c:f>List1!$A$2</c:f>
              <c:strCache>
                <c:ptCount val="1"/>
                <c:pt idx="0">
                  <c:v>UVDL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800"/>
                    </a:pPr>
                    <a:r>
                      <a:rPr lang="en-US" sz="1800"/>
                      <a:t>80%</a:t>
                    </a:r>
                    <a:endParaRPr lang="en-US" sz="2800"/>
                  </a:p>
                </c:rich>
              </c:tx>
              <c:spPr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List1!$B$2</c:f>
              <c:numCache>
                <c:formatCode>0%</c:formatCode>
                <c:ptCount val="1"/>
                <c:pt idx="0">
                  <c:v>0.8</c:v>
                </c:pt>
              </c:numCache>
            </c:numRef>
          </c:val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ostatní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List1!$B$3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dLbls>
          <c:showVal val="1"/>
        </c:dLbls>
        <c:gapWidth val="95"/>
        <c:overlap val="100"/>
        <c:axId val="163953280"/>
        <c:axId val="163967360"/>
      </c:barChart>
      <c:catAx>
        <c:axId val="163953280"/>
        <c:scaling>
          <c:orientation val="minMax"/>
        </c:scaling>
        <c:delete val="1"/>
        <c:axPos val="b"/>
        <c:majorTickMark val="none"/>
        <c:tickLblPos val="none"/>
        <c:crossAx val="163967360"/>
        <c:crosses val="autoZero"/>
        <c:auto val="1"/>
        <c:lblAlgn val="ctr"/>
        <c:lblOffset val="100"/>
      </c:catAx>
      <c:valAx>
        <c:axId val="163967360"/>
        <c:scaling>
          <c:orientation val="minMax"/>
        </c:scaling>
        <c:delete val="1"/>
        <c:axPos val="l"/>
        <c:numFmt formatCode="0%" sourceLinked="1"/>
        <c:tickLblPos val="none"/>
        <c:crossAx val="1639532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4734910990282126"/>
          <c:y val="0.19035631969269551"/>
          <c:w val="0.40612390027942391"/>
          <c:h val="0.11160839075034307"/>
        </c:manualLayout>
      </c:layout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</c:chart>
  <c:spPr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"/>
  <c:chart>
    <c:title>
      <c:tx>
        <c:rich>
          <a:bodyPr/>
          <a:lstStyle/>
          <a:p>
            <a:pPr>
              <a:defRPr sz="2000"/>
            </a:pPr>
            <a:r>
              <a:rPr lang="cs-CZ" sz="2000"/>
              <a:t>UVDL - Agenda zodpovědného pití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23490306632596381"/>
          <c:y val="0.19700039531056648"/>
          <c:w val="0.56150070627073179"/>
          <c:h val="0.70102681671955658"/>
        </c:manualLayout>
      </c:layout>
      <c:doughnut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9.5743131715523663E-2"/>
                  <c:y val="-0.220194920804135"/>
                </c:manualLayout>
              </c:layout>
              <c:showCatNam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List1!$H$2:$H$4</c:f>
              <c:strCache>
                <c:ptCount val="3"/>
                <c:pt idx="0">
                  <c:v>Pobavme se o alkoholu</c:v>
                </c:pt>
                <c:pt idx="1">
                  <c:v>Pij s rozumem</c:v>
                </c:pt>
                <c:pt idx="2">
                  <c:v>Alkohol zodpovědně</c:v>
                </c:pt>
              </c:strCache>
            </c:strRef>
          </c:cat>
          <c:val>
            <c:numRef>
              <c:f>List1!$I$2:$I$4</c:f>
              <c:numCache>
                <c:formatCode>General</c:formatCode>
                <c:ptCount val="3"/>
                <c:pt idx="0">
                  <c:v>50</c:v>
                </c:pt>
                <c:pt idx="1">
                  <c:v>30</c:v>
                </c:pt>
                <c:pt idx="2">
                  <c:v>20</c:v>
                </c:pt>
              </c:numCache>
            </c:numRef>
          </c:val>
        </c:ser>
        <c:dLbls>
          <c:showCatName val="1"/>
        </c:dLbls>
        <c:firstSliceAng val="0"/>
        <c:holeSize val="50"/>
      </c:doughnutChart>
    </c:plotArea>
    <c:plotVisOnly val="1"/>
    <c:dispBlanksAs val="zero"/>
  </c:chart>
  <c:spPr>
    <a:ln>
      <a:noFill/>
    </a:ln>
  </c:sp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6967" cy="465267"/>
          </a:xfrm>
          <a:prstGeom prst="rect">
            <a:avLst/>
          </a:prstGeom>
        </p:spPr>
        <p:txBody>
          <a:bodyPr vert="horz" wrap="square" lIns="92241" tIns="46121" rIns="92241" bIns="4612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971797" y="0"/>
            <a:ext cx="3036967" cy="465267"/>
          </a:xfrm>
          <a:prstGeom prst="rect">
            <a:avLst/>
          </a:prstGeom>
        </p:spPr>
        <p:txBody>
          <a:bodyPr vert="horz" wrap="square" lIns="92241" tIns="46121" rIns="92241" bIns="4612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B5E568-1985-43E9-8DF0-E450AEF2F243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2" y="8829647"/>
            <a:ext cx="3036967" cy="465267"/>
          </a:xfrm>
          <a:prstGeom prst="rect">
            <a:avLst/>
          </a:prstGeom>
        </p:spPr>
        <p:txBody>
          <a:bodyPr vert="horz" wrap="square" lIns="92241" tIns="46121" rIns="92241" bIns="4612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971797" y="8829647"/>
            <a:ext cx="3036967" cy="465267"/>
          </a:xfrm>
          <a:prstGeom prst="rect">
            <a:avLst/>
          </a:prstGeom>
        </p:spPr>
        <p:txBody>
          <a:bodyPr vert="horz" wrap="square" lIns="92241" tIns="46121" rIns="92241" bIns="4612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92311A4-8405-4E42-94A9-A614E795C302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461571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6967" cy="465267"/>
          </a:xfrm>
          <a:prstGeom prst="rect">
            <a:avLst/>
          </a:prstGeom>
        </p:spPr>
        <p:txBody>
          <a:bodyPr vert="horz" wrap="square" lIns="92241" tIns="46121" rIns="92241" bIns="4612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971797" y="0"/>
            <a:ext cx="3036967" cy="465267"/>
          </a:xfrm>
          <a:prstGeom prst="rect">
            <a:avLst/>
          </a:prstGeom>
        </p:spPr>
        <p:txBody>
          <a:bodyPr vert="horz" wrap="square" lIns="92241" tIns="46121" rIns="92241" bIns="4612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7DA21D-E981-4C9F-9564-F79096AEDC87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51375" cy="3487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41" tIns="46121" rIns="92241" bIns="46121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700714" y="4416312"/>
            <a:ext cx="5608975" cy="4182934"/>
          </a:xfrm>
          <a:prstGeom prst="rect">
            <a:avLst/>
          </a:prstGeom>
        </p:spPr>
        <p:txBody>
          <a:bodyPr vert="horz" wrap="square" lIns="92241" tIns="46121" rIns="92241" bIns="461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2" y="8829647"/>
            <a:ext cx="3036967" cy="465267"/>
          </a:xfrm>
          <a:prstGeom prst="rect">
            <a:avLst/>
          </a:prstGeom>
        </p:spPr>
        <p:txBody>
          <a:bodyPr vert="horz" wrap="square" lIns="92241" tIns="46121" rIns="92241" bIns="4612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971797" y="8829647"/>
            <a:ext cx="3036967" cy="465267"/>
          </a:xfrm>
          <a:prstGeom prst="rect">
            <a:avLst/>
          </a:prstGeom>
        </p:spPr>
        <p:txBody>
          <a:bodyPr vert="horz" wrap="square" lIns="92241" tIns="46121" rIns="92241" bIns="4612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4054CA6-F30F-4308-B98B-735C0C7E4178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50188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54CA6-F30F-4308-B98B-735C0C7E4178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10229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Dnes vyrazil do hospody. Vypil tam na úvod jedno velké pivo. Hladina alkoholu v jeho krvi stoupla na 0,4 promile. 1 promile je jedna tisícina. Tomášova krev tedy obsahuje 0,4 tisíciny alkoholu. Při přepočtu na litry je to tedy 0,4 mililitru na jeden litr. Nic moc to s ním nedělá, je trochu uvolněnější, ale nepřipadá si nijak opile, a tak si dá další pivo.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11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172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I druhé pivo Tomáš bez problémů vypil. V krvi mu proudí víc alkoholu, asi 0,75 promile. Kdyby šel řídit, pravděpodobně by mu to moc nešlo, ale to nemá v plánu. Ještě používá rozum. Proto také pije hodně vody. Ví totiž, že by byl jinak dehydrovaný kvůli zpracování alkoholu organismem.</a:t>
            </a:r>
          </a:p>
          <a:p>
            <a:r>
              <a:rPr lang="cs-CZ" dirty="0"/>
              <a:t> Zábava se pomalu rozjíždí, tak Tomáš přechází na vodku.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12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84722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Postupně vypije dva velké panáky vodky a dostává se tak na 1,24 promile. Jeho pohyby se zhoršují, reakce taky nejsou nejrychlejší. Už mu to moc nepálí a navíc si šlape na jazyk.</a:t>
            </a:r>
          </a:p>
          <a:p>
            <a:r>
              <a:rPr lang="cs-CZ" dirty="0"/>
              <a:t>Začíná být dost unavený a asi by normálně šel domů, ale přátelé neodcházejí a chtějí se dál bavit.</a:t>
            </a:r>
          </a:p>
          <a:p>
            <a:endParaRPr lang="cs-CZ" dirty="0"/>
          </a:p>
          <a:p>
            <a:r>
              <a:rPr lang="cs-CZ" dirty="0"/>
              <a:t>Tomáš napíná zbytky intelektuálních sil, aby vymyslel, co dál. </a:t>
            </a:r>
            <a:r>
              <a:rPr lang="cs-CZ" b="1" dirty="0"/>
              <a:t>Pomůžete mu? Navrhnete mu, co má udělat?</a:t>
            </a:r>
            <a:endParaRPr lang="cs-CZ" dirty="0"/>
          </a:p>
          <a:p>
            <a:r>
              <a:rPr lang="cs-CZ" dirty="0"/>
              <a:t> </a:t>
            </a:r>
          </a:p>
          <a:p>
            <a:r>
              <a:rPr lang="cs-CZ" i="1" dirty="0"/>
              <a:t>Lektor počká, jestli některý z účastníků přijde s řešením, že by si měl dát </a:t>
            </a:r>
            <a:r>
              <a:rPr lang="cs-CZ" i="1" dirty="0" err="1"/>
              <a:t>energy</a:t>
            </a:r>
            <a:r>
              <a:rPr lang="cs-CZ" i="1" dirty="0"/>
              <a:t> drink. Nebo tuto odpověď sám nadnese v duchu „velmi často slýchám odpověď, že by si měl dát </a:t>
            </a:r>
            <a:r>
              <a:rPr lang="cs-CZ" i="1" dirty="0" err="1"/>
              <a:t>energy</a:t>
            </a:r>
            <a:r>
              <a:rPr lang="cs-CZ" i="1" dirty="0"/>
              <a:t> drink.“</a:t>
            </a:r>
            <a:endParaRPr lang="cs-CZ" dirty="0"/>
          </a:p>
          <a:p>
            <a:r>
              <a:rPr lang="cs-CZ" dirty="0"/>
              <a:t> </a:t>
            </a:r>
          </a:p>
          <a:p>
            <a:r>
              <a:rPr lang="cs-CZ" dirty="0"/>
              <a:t>Je to asi ta nejhorší rada, kterou můžete Tomášovi dát.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13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2360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Pojďme se podívat, co se děje v Tomášově těle, když se tam potká energetický nápoj s alkoholem. Zatímco alkohol Tomáše tlumí, </a:t>
            </a:r>
            <a:r>
              <a:rPr lang="cs-CZ" dirty="0" err="1"/>
              <a:t>energy</a:t>
            </a:r>
            <a:r>
              <a:rPr lang="cs-CZ" dirty="0"/>
              <a:t> drink ho stimuluje – tedy povzbuzuje.</a:t>
            </a:r>
          </a:p>
          <a:p>
            <a:r>
              <a:rPr lang="cs-CZ" dirty="0"/>
              <a:t>Říkali jsme si na začátku, že alkohol je droga. Alkohol dokáže ve větším množství člověka i zabít. Pokud člověk pije normálně a nevypije láhev vodky na ex, tak ho alkohol dokáže uspat ještě předtím, než ho stihne otrávit. Je to aspoň drobná bezpečnostní pojistka. Když ho ale začnete míchat s energetickými nápoji, tak tuhle pojistku vypnete. </a:t>
            </a:r>
          </a:p>
          <a:p>
            <a:r>
              <a:rPr lang="cs-CZ" dirty="0"/>
              <a:t>Mnohem lepší je míchat alkohol s vodou. Optimálně by to mělo být zhruba 0,3 litru na jeden panák.</a:t>
            </a:r>
            <a:r>
              <a:rPr lang="cs-CZ" dirty="0" smtClean="0">
                <a:effectLst/>
              </a:rPr>
              <a:t> </a:t>
            </a:r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580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Tomáš už zkonzumoval takové množství alkoholu, které by ho za normálních okolností uspalo, ale protože si dal </a:t>
            </a:r>
            <a:r>
              <a:rPr lang="cs-CZ" dirty="0" err="1"/>
              <a:t>energy</a:t>
            </a:r>
            <a:r>
              <a:rPr lang="cs-CZ" dirty="0"/>
              <a:t> drink, který ho povzbudil, je schopen vypít další alkohol a další </a:t>
            </a:r>
            <a:r>
              <a:rPr lang="cs-CZ" dirty="0" err="1"/>
              <a:t>energy</a:t>
            </a:r>
            <a:r>
              <a:rPr lang="cs-CZ" dirty="0"/>
              <a:t> drinky. Dostává se tak do dost nebezpečné situace, která může špatně skončit. Podobně nebezpečné je taky </a:t>
            </a:r>
            <a:r>
              <a:rPr lang="cs-CZ" dirty="0" err="1"/>
              <a:t>exování</a:t>
            </a:r>
            <a:r>
              <a:rPr lang="cs-CZ" dirty="0"/>
              <a:t> piv, které bylo nedávno módní. Jaké poučení si z toho berete?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15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9057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Pojďme se podívat na to, jak funguje vstřebávání alkoholu v našem těle. Jeho cesta začíná již v ústech, tam se ale absorbuje pouze malé množství. Alkohol pokračuje přes trávící soustavu do tenkého střeva, kde se vstřebá zbytek. Díky cévní soustavě se pak dostane do všech tkání – do mozku, svalů a do srdce. Vzhledem k tomu, že si tělo alkohol neukládá, začnou jej hned poté, co se dostane do krve, odbourávat játra. Tak se zbavíme až 95 % alkoholu. Zbytek pak vyloučíme na toaletě. Pokud do sebe dostaneme alkoholu moc, tělo si s ním neumí poradit, a tak jej dopraví do centrální nervové soustavy a do oblasti mozečku. Ta má na starosti koordinaci pohybu, takže se začneme motat a dostaví se buď pocit útlumu, nebo deprese. Nebo začneme být agresivní.</a:t>
            </a:r>
          </a:p>
          <a:p>
            <a:endParaRPr lang="cs-CZ" dirty="0"/>
          </a:p>
          <a:p>
            <a:r>
              <a:rPr lang="cs-CZ" dirty="0"/>
              <a:t>(</a:t>
            </a:r>
            <a:r>
              <a:rPr lang="cs-CZ" i="1" dirty="0"/>
              <a:t>Možnost vyvolání diskuse – kolik si myslíte, že tělo odbourá promile alkoholu za 1 hodinu?)  </a:t>
            </a:r>
            <a:r>
              <a:rPr lang="cs-CZ" dirty="0"/>
              <a:t>Hodně to záleží na tom, jak je kdo stavěný, alkohol se bude rychleji odbourávat u velkého muže, než u drobné ženy. V průměru se ale jedná o 0,15 promile za hodinu. </a:t>
            </a:r>
          </a:p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16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66169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Lidé nedělají jen tu chybu, že pijí moc nebo nevhodně kombinují různé druhy alkoholických nápojů. Zlaté pravidlo zní, že nejlepší je nemíchat. Mnohdy také ani nevědí, kolik alkoholu v různých nápojích vypijí. Alkohol teď chvíli budeme měřit na gramy a srovnáme si, kolik je ho v jakém nápoji. Tak schválně.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580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Když budeme porovnávat množství alkoholu ve velkém 12stupňovém pivu a jedné skleničce vína, kde ho bude víc? </a:t>
            </a:r>
            <a:r>
              <a:rPr lang="cs-CZ" b="1" dirty="0"/>
              <a:t>Lektor vyvolává hlasování zvedáním rukou.</a:t>
            </a:r>
            <a:r>
              <a:rPr lang="cs-CZ" dirty="0"/>
              <a:t> Odpověď: Víceméně v obou stejně.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51739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Když teď na jednu stranu postavíme malé 12stupňové pivo a na druhou panák vodky, kde bude víc alkoholu? </a:t>
            </a:r>
          </a:p>
          <a:p>
            <a:r>
              <a:rPr lang="cs-CZ" b="1" dirty="0"/>
              <a:t>Lektor opět vyvolá hlasování. </a:t>
            </a:r>
            <a:r>
              <a:rPr lang="cs-CZ" dirty="0"/>
              <a:t>Odpověď:</a:t>
            </a:r>
            <a:r>
              <a:rPr lang="cs-CZ" b="1" dirty="0"/>
              <a:t> </a:t>
            </a:r>
            <a:r>
              <a:rPr lang="cs-CZ" dirty="0"/>
              <a:t>Opět jsou váhy téměř vyrovnané. Pivo obsahuje 13 gramů alkoholu, a vodka 12 gramů.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51739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Když si to celé shrneme a doplníme pro srovnání, tak vidíte, že obsah alkoholu zdaleka nezáleží na tom, jak je nápoj velký. Je potřeba vždy zvažovat i o jak silný alkohol se jedná.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296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/>
              <a:t>PŘEDSTAVENÍ LEKTORA </a:t>
            </a:r>
            <a:endParaRPr lang="cs-CZ" dirty="0"/>
          </a:p>
          <a:p>
            <a:r>
              <a:rPr lang="cs-CZ" dirty="0"/>
              <a:t>Dobrý den, já jsem _____ a přišel jsem si s vámi povídat o alkoholu. Nepřišel jsem vám ho zakazovat nebo znechucovat. Smyslem mojí návštěvy je, abyste o něm měli dostatek informací – abyste věděli, co děláte. Jen tak je možné konzumovat alkohol zodpovědně k sobě i svému okolí.  Stručně řečeno, konzumace alkoholu vyžaduje nejdříve rozum a potom vše ostatní. Jak už naznačuje název prezentace: Před užitím alkoholu použijte svůj rozum.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2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86525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/>
              <a:t>PŘECHOD NA OTÁZKY A NA DISKUSI</a:t>
            </a:r>
            <a:endParaRPr lang="cs-CZ" dirty="0"/>
          </a:p>
          <a:p>
            <a:r>
              <a:rPr lang="cs-CZ" dirty="0"/>
              <a:t>Pojďme si otestovat, co jste se dozvěděli.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5803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Katka a Eliška jsou nejlepší kamarádky. Je jim šestnáct a domluvily se, že spolu přespí u Katky doma. Katka má přítele Petra, se kterým už několikrát pila víno, a láká Elišku, aby ho konečně zkusila taky. Ta si však není úplně jistá, jestli chce.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7548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Katka ji nakonec přemluví, a tak se všichni vydají do večerky naproti, aby si koupili víno. Petr vypije vína trochu víc, než ostatní, a aniž by si to uvědomil prozradí tajemství o Katce, které neměl nikomu říct. Večer skončí velkou hádkou.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3457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Elišku po pár dnech začne mrzet, že s Katkou a Petrem nemluví, a tak se je rozhodne pozvat k sobě. Katka dorazí s nápadem, že by se měly napít na usmířenou. Dospělí to tak dělají a vždyť v jejich věku už pije každý.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3457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Sotva co se začne zdát, že kamarádství je zachráněno, Elišce se po několika skleničkách udělá špatně a skončí v bezvědomí.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3457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Petr naštěstí věděl, co má udělat a tak Elišku zachránil. Když se Petr s Katkou bavili, jestli se tomu dalo zabránit, přišla Katka s vysvětlením, že byla Eliška jenom hloupá, protože neznala své meze.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3457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54CA6-F30F-4308-B98B-735C0C7E4178}" type="slidenum">
              <a:rPr lang="cs-CZ" smtClean="0"/>
              <a:pPr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264148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Závěr prezentace, zopakování hlavního motta, zmínění zdrojů dalších informací, zahájení diskuse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2834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 alkoholem je spojena spousta vžitých pravd, někdy přímo mýtů. Podívejme se hned v úvodu na některé z nich.</a:t>
            </a:r>
          </a:p>
          <a:p>
            <a:r>
              <a:rPr lang="cs-CZ" b="1" dirty="0"/>
              <a:t>Lektor vyvolává diskusi:</a:t>
            </a:r>
            <a:endParaRPr lang="cs-CZ" dirty="0"/>
          </a:p>
          <a:p>
            <a:r>
              <a:rPr lang="cs-CZ" dirty="0"/>
              <a:t>Co myslíte: Je alkohol droga nebo není?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3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2514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/>
              <a:t>Lektor se ptá:</a:t>
            </a:r>
            <a:r>
              <a:rPr lang="cs-CZ" dirty="0"/>
              <a:t> </a:t>
            </a:r>
          </a:p>
          <a:p>
            <a:r>
              <a:rPr lang="cs-CZ" dirty="0"/>
              <a:t>Proč je stanovena hranice 18 let? Je rozumná? </a:t>
            </a:r>
          </a:p>
          <a:p>
            <a:r>
              <a:rPr lang="cs-CZ" i="1" dirty="0"/>
              <a:t>Možný závěr </a:t>
            </a:r>
            <a:r>
              <a:rPr lang="cs-CZ" i="1" dirty="0">
                <a:sym typeface="Wingdings"/>
              </a:rPr>
              <a:t></a:t>
            </a:r>
            <a:r>
              <a:rPr lang="cs-CZ" i="1" dirty="0"/>
              <a:t> Rozvést diskusi o vývoji organismu, případně dojít k závěru „Pít může ten, kdo dokáže alkohol odmítnout“, záleží na lektorovi.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4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953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/>
              <a:t>Lektor se ptá:</a:t>
            </a:r>
            <a:endParaRPr lang="cs-CZ" dirty="0"/>
          </a:p>
          <a:p>
            <a:r>
              <a:rPr lang="cs-CZ" dirty="0"/>
              <a:t>Proč lidé vůbec pijí alkohol? A s jakými riziky je pití spojeno?</a:t>
            </a:r>
          </a:p>
          <a:p>
            <a:r>
              <a:rPr lang="cs-CZ" dirty="0">
                <a:sym typeface="Wingdings"/>
              </a:rPr>
              <a:t></a:t>
            </a:r>
            <a:r>
              <a:rPr lang="cs-CZ" dirty="0"/>
              <a:t> </a:t>
            </a:r>
            <a:r>
              <a:rPr lang="cs-CZ" i="1" dirty="0"/>
              <a:t>Vyvolání diskuse o účincích – jak pozitivních tak negativních, opět záleží přesná podoba na lektorovi a na aktivitě dětí</a:t>
            </a:r>
            <a:endParaRPr lang="cs-CZ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5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421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/>
              <a:t>HISTORIE ALKOHOLU A JEHO VÝROBA</a:t>
            </a:r>
            <a:endParaRPr lang="cs-CZ" dirty="0"/>
          </a:p>
          <a:p>
            <a:r>
              <a:rPr lang="cs-CZ" dirty="0"/>
              <a:t>To, že alkohol na lidi působí, je známo odedávna. Lidé ho vlastně objevili náhodou. Tipnete si jak? </a:t>
            </a:r>
          </a:p>
          <a:p>
            <a:pPr defTabSz="93177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Na alkohol přišli lidé </a:t>
            </a:r>
            <a:r>
              <a:rPr lang="cs-CZ"/>
              <a:t>vlastně náhodou, </a:t>
            </a:r>
            <a:r>
              <a:rPr lang="cs-CZ" dirty="0"/>
              <a:t>když snědli ovoce, </a:t>
            </a:r>
            <a:r>
              <a:rPr lang="cs-CZ"/>
              <a:t>které už začalo </a:t>
            </a:r>
            <a:r>
              <a:rPr lang="cs-CZ" dirty="0"/>
              <a:t>kvasit.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B61-2BBA-F94E-AEEA-3629D18714B8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580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 kvasícím ovoci jsou takové malé organismy – kvasinky, které cukry přetvářejí v etanol. Nepředstavujte si, že tam kvasinky v bílých pláštích syntetizují molekuly alkoholu. Jak to podat… etanol je procesem jejich trávení – molekuly alkoholu jsou vlastně jejich výkaly.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8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2164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Divte se nebo ne, ale stejně se alkohol vyrábí i dnes, byť průmyslově.</a:t>
            </a:r>
          </a:p>
          <a:p>
            <a:r>
              <a:rPr lang="cs-CZ" dirty="0"/>
              <a:t>U vína, které známe už 10.000 let, kvasinky vyrábějí alkohol z cukrů v hroznech vinné révy.</a:t>
            </a:r>
          </a:p>
          <a:p>
            <a:r>
              <a:rPr lang="cs-CZ" dirty="0"/>
              <a:t>U piva, které se začalo pít asi o 1.000 let později, kvasinky vyrábějí alkohol z cukrů obsažených v obilí.</a:t>
            </a:r>
          </a:p>
          <a:p>
            <a:r>
              <a:rPr lang="cs-CZ" dirty="0"/>
              <a:t>U destilátů se kvasí obilí, cukrová řepa, brambory, ovoce – zkrátka všechno, co obsahuje nějaký cukr. A to už 1.000 let, i když ve velkém teprve od 2. poloviny 19. století.</a:t>
            </a:r>
          </a:p>
          <a:p>
            <a:r>
              <a:rPr lang="cs-CZ" dirty="0"/>
              <a:t> </a:t>
            </a:r>
          </a:p>
          <a:p>
            <a:r>
              <a:rPr lang="cs-CZ" dirty="0"/>
              <a:t>Alkoholické nápoje se často používají k různým rituálům. Například k náboženským nebo společenským.  </a:t>
            </a:r>
            <a:r>
              <a:rPr lang="cs-CZ" dirty="0">
                <a:sym typeface="Wingdings"/>
              </a:rPr>
              <a:t></a:t>
            </a:r>
            <a:r>
              <a:rPr lang="cs-CZ" dirty="0"/>
              <a:t> </a:t>
            </a:r>
            <a:r>
              <a:rPr lang="cs-CZ" i="1" dirty="0"/>
              <a:t>snaha dovést děti k tomu, že je to vlastně pravda, že i jejich rodiče pijí alkohol na oslavách a zdůraznění toho, že lze slavit i bez něj</a:t>
            </a:r>
            <a:r>
              <a:rPr lang="cs-CZ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9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5809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/>
              <a:t>PŮSOBENÍ ALKOHOLU</a:t>
            </a:r>
            <a:endParaRPr lang="cs-CZ" dirty="0"/>
          </a:p>
          <a:p>
            <a:r>
              <a:rPr lang="cs-CZ" dirty="0"/>
              <a:t>Jak alkohol vzniká a jak ho lidé objevili, už víme. Co ale s člověkem přesně dělá? Abychom si to ukázali, máme tady našeho kresleného figuranta. Představme si Tomáše. Tomáš je mladý muž, kterému ještě nebylo třicet a váží zhruba 80 kilogramů. Nepije moc často a lidé v práci o něm říkají, že mu to docela pálí.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F5163-0809-4609-9134-C0172152E680}" type="slidenum">
              <a:rPr lang="cs-CZ" smtClean="0">
                <a:solidFill>
                  <a:prstClr val="black"/>
                </a:solidFill>
              </a:rPr>
              <a:pPr/>
              <a:t>10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446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B09AFD-ABE9-4F9A-B43A-47D769D2BC3E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A7BFF-AE8A-4B95-8DA9-898B7D37C2D1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99A778-1997-436C-92C1-AAF5FA7400A9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2D0D7-0D2C-4C4D-B480-18F1FDD6404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4E1EC9-EBB6-4894-91A4-484D284531D9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47CCE-3111-478D-A8BE-6B8942951C93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>
            <a:spLocks/>
          </p:cNvSpPr>
          <p:nvPr userDrawn="1"/>
        </p:nvSpPr>
        <p:spPr bwMode="auto">
          <a:xfrm>
            <a:off x="0" y="1005416"/>
            <a:ext cx="9144000" cy="5880101"/>
          </a:xfrm>
          <a:custGeom>
            <a:avLst/>
            <a:gdLst>
              <a:gd name="T0" fmla="*/ 7013 w 7680"/>
              <a:gd name="T1" fmla="*/ 560 h 3680"/>
              <a:gd name="T2" fmla="*/ 6417 w 7680"/>
              <a:gd name="T3" fmla="*/ 524 h 3680"/>
              <a:gd name="T4" fmla="*/ 5829 w 7680"/>
              <a:gd name="T5" fmla="*/ 14 h 3680"/>
              <a:gd name="T6" fmla="*/ 5255 w 7680"/>
              <a:gd name="T7" fmla="*/ 418 h 3680"/>
              <a:gd name="T8" fmla="*/ 4635 w 7680"/>
              <a:gd name="T9" fmla="*/ 551 h 3680"/>
              <a:gd name="T10" fmla="*/ 4256 w 7680"/>
              <a:gd name="T11" fmla="*/ 258 h 3680"/>
              <a:gd name="T12" fmla="*/ 3556 w 7680"/>
              <a:gd name="T13" fmla="*/ 121 h 3680"/>
              <a:gd name="T14" fmla="*/ 2978 w 7680"/>
              <a:gd name="T15" fmla="*/ 133 h 3680"/>
              <a:gd name="T16" fmla="*/ 1007 w 7680"/>
              <a:gd name="T17" fmla="*/ 140 h 3680"/>
              <a:gd name="T18" fmla="*/ 0 w 7680"/>
              <a:gd name="T19" fmla="*/ 140 h 3680"/>
              <a:gd name="T20" fmla="*/ 0 w 7680"/>
              <a:gd name="T21" fmla="*/ 3680 h 3680"/>
              <a:gd name="T22" fmla="*/ 7680 w 7680"/>
              <a:gd name="T23" fmla="*/ 3680 h 3680"/>
              <a:gd name="T24" fmla="*/ 7680 w 7680"/>
              <a:gd name="T25" fmla="*/ 308 h 3680"/>
              <a:gd name="T26" fmla="*/ 7013 w 7680"/>
              <a:gd name="T27" fmla="*/ 560 h 3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80" h="3680">
                <a:moveTo>
                  <a:pt x="7013" y="560"/>
                </a:moveTo>
                <a:cubicBezTo>
                  <a:pt x="6810" y="659"/>
                  <a:pt x="6584" y="721"/>
                  <a:pt x="6417" y="524"/>
                </a:cubicBezTo>
                <a:cubicBezTo>
                  <a:pt x="6235" y="309"/>
                  <a:pt x="6162" y="30"/>
                  <a:pt x="5829" y="14"/>
                </a:cubicBezTo>
                <a:cubicBezTo>
                  <a:pt x="5541" y="0"/>
                  <a:pt x="5416" y="226"/>
                  <a:pt x="5255" y="418"/>
                </a:cubicBezTo>
                <a:cubicBezTo>
                  <a:pt x="5084" y="619"/>
                  <a:pt x="4873" y="705"/>
                  <a:pt x="4635" y="551"/>
                </a:cubicBezTo>
                <a:cubicBezTo>
                  <a:pt x="4501" y="463"/>
                  <a:pt x="4394" y="340"/>
                  <a:pt x="4256" y="258"/>
                </a:cubicBezTo>
                <a:cubicBezTo>
                  <a:pt x="4047" y="133"/>
                  <a:pt x="3793" y="114"/>
                  <a:pt x="3556" y="121"/>
                </a:cubicBezTo>
                <a:cubicBezTo>
                  <a:pt x="3363" y="126"/>
                  <a:pt x="3170" y="130"/>
                  <a:pt x="2978" y="133"/>
                </a:cubicBezTo>
                <a:cubicBezTo>
                  <a:pt x="2321" y="142"/>
                  <a:pt x="1664" y="140"/>
                  <a:pt x="1007" y="140"/>
                </a:cubicBezTo>
                <a:cubicBezTo>
                  <a:pt x="671" y="140"/>
                  <a:pt x="336" y="140"/>
                  <a:pt x="0" y="140"/>
                </a:cubicBezTo>
                <a:cubicBezTo>
                  <a:pt x="0" y="3680"/>
                  <a:pt x="0" y="3680"/>
                  <a:pt x="0" y="3680"/>
                </a:cubicBezTo>
                <a:cubicBezTo>
                  <a:pt x="7680" y="3680"/>
                  <a:pt x="7680" y="3680"/>
                  <a:pt x="7680" y="3680"/>
                </a:cubicBezTo>
                <a:cubicBezTo>
                  <a:pt x="7680" y="308"/>
                  <a:pt x="7680" y="308"/>
                  <a:pt x="7680" y="308"/>
                </a:cubicBezTo>
                <a:cubicBezTo>
                  <a:pt x="7424" y="356"/>
                  <a:pt x="7244" y="448"/>
                  <a:pt x="7013" y="560"/>
                </a:cubicBezTo>
                <a:close/>
              </a:path>
            </a:pathLst>
          </a:custGeom>
          <a:blipFill>
            <a:blip r:embed="rId2" cstate="print"/>
            <a:srcRect/>
            <a:stretch>
              <a:fillRect l="-303" t="-1224" r="-3631" b="-2710"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2313" y="4217240"/>
            <a:ext cx="7772400" cy="646331"/>
          </a:xfrm>
        </p:spPr>
        <p:txBody>
          <a:bodyPr anchor="b">
            <a:sp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r>
              <a:rPr lang="cs-CZ" dirty="0" smtClean="0"/>
              <a:t>s</a:t>
            </a:r>
            <a:endParaRPr lang="cs-C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2313" y="5249949"/>
            <a:ext cx="6400800" cy="461665"/>
          </a:xfrm>
        </p:spPr>
        <p:txBody>
          <a:bodyPr anchor="b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Line 5"/>
          <p:cNvSpPr>
            <a:spLocks noChangeShapeType="1"/>
          </p:cNvSpPr>
          <p:nvPr userDrawn="1"/>
        </p:nvSpPr>
        <p:spPr bwMode="auto">
          <a:xfrm>
            <a:off x="9734551" y="3676651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 sz="2400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16" name="Line 6"/>
          <p:cNvSpPr>
            <a:spLocks noChangeShapeType="1"/>
          </p:cNvSpPr>
          <p:nvPr userDrawn="1"/>
        </p:nvSpPr>
        <p:spPr bwMode="auto">
          <a:xfrm>
            <a:off x="9734551" y="3676651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 sz="2400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17" name="Line 7"/>
          <p:cNvSpPr>
            <a:spLocks noChangeShapeType="1"/>
          </p:cNvSpPr>
          <p:nvPr userDrawn="1"/>
        </p:nvSpPr>
        <p:spPr bwMode="auto">
          <a:xfrm>
            <a:off x="0" y="6885517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18" name="Line 8"/>
          <p:cNvSpPr>
            <a:spLocks noChangeShapeType="1"/>
          </p:cNvSpPr>
          <p:nvPr userDrawn="1"/>
        </p:nvSpPr>
        <p:spPr bwMode="auto">
          <a:xfrm>
            <a:off x="0" y="6885517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5508104" y="670851"/>
            <a:ext cx="720080" cy="960107"/>
          </a:xfrm>
          <a:prstGeom prst="ellipse">
            <a:avLst/>
          </a:prstGeom>
          <a:blipFill>
            <a:blip r:embed="rId3" cstate="print"/>
            <a:srcRect/>
            <a:stretch>
              <a:fillRect l="-106233" t="-22538" r="-6233" b="-899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 rot="4326909">
            <a:off x="6228184" y="332656"/>
            <a:ext cx="576064" cy="432048"/>
          </a:xfrm>
          <a:prstGeom prst="ellipse">
            <a:avLst/>
          </a:prstGeom>
          <a:blipFill>
            <a:blip r:embed="rId4" cstate="print"/>
            <a:srcRect/>
            <a:stretch>
              <a:fillRect l="-303" t="-1224" r="-3631" b="-27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 dirty="0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 userDrawn="1"/>
        </p:nvSpPr>
        <p:spPr>
          <a:xfrm rot="17573777">
            <a:off x="5894412" y="200641"/>
            <a:ext cx="288032" cy="216024"/>
          </a:xfrm>
          <a:prstGeom prst="ellipse">
            <a:avLst/>
          </a:prstGeom>
          <a:blipFill>
            <a:blip r:embed="rId5" cstate="print"/>
            <a:srcRect/>
            <a:stretch>
              <a:fillRect l="-303" t="-1224" r="-3631" b="-27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 dirty="0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 rot="4485139">
            <a:off x="7430844" y="723386"/>
            <a:ext cx="420285" cy="315214"/>
          </a:xfrm>
          <a:prstGeom prst="ellipse">
            <a:avLst/>
          </a:prstGeom>
          <a:blipFill>
            <a:blip r:embed="rId6" cstate="print"/>
            <a:srcRect/>
            <a:stretch>
              <a:fillRect l="-303" t="-1224" r="-3631" b="-27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 dirty="0">
              <a:solidFill>
                <a:prstClr val="white"/>
              </a:solidFill>
            </a:endParaRPr>
          </a:p>
        </p:txBody>
      </p:sp>
      <p:sp>
        <p:nvSpPr>
          <p:cNvPr id="24" name="Oval 23"/>
          <p:cNvSpPr/>
          <p:nvPr userDrawn="1"/>
        </p:nvSpPr>
        <p:spPr>
          <a:xfrm rot="7490500">
            <a:off x="7744341" y="1099523"/>
            <a:ext cx="622597" cy="466948"/>
          </a:xfrm>
          <a:prstGeom prst="ellipse">
            <a:avLst/>
          </a:prstGeom>
          <a:blipFill>
            <a:blip r:embed="rId7" cstate="print"/>
            <a:srcRect/>
            <a:stretch>
              <a:fillRect l="-303" t="-1224" r="-3631" b="-27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 dirty="0">
              <a:solidFill>
                <a:prstClr val="white"/>
              </a:solidFill>
            </a:endParaRPr>
          </a:p>
        </p:txBody>
      </p:sp>
      <p:sp>
        <p:nvSpPr>
          <p:cNvPr id="25" name="Oval 24"/>
          <p:cNvSpPr/>
          <p:nvPr userDrawn="1"/>
        </p:nvSpPr>
        <p:spPr>
          <a:xfrm rot="8358563">
            <a:off x="8217051" y="654377"/>
            <a:ext cx="157607" cy="210143"/>
          </a:xfrm>
          <a:prstGeom prst="ellipse">
            <a:avLst/>
          </a:prstGeom>
          <a:blipFill>
            <a:blip r:embed="rId8" cstate="print"/>
            <a:srcRect/>
            <a:stretch>
              <a:fillRect l="-303" t="-1224" r="-3631" b="-27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9725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062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374901"/>
            <a:ext cx="9144000" cy="4483100"/>
          </a:xfrm>
          <a:prstGeom prst="rect">
            <a:avLst/>
          </a:prstGeom>
          <a:blipFill>
            <a:blip r:embed="rId2" cstate="print"/>
            <a:srcRect/>
            <a:stretch>
              <a:fillRect t="-26488" b="-26488"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386581"/>
            <a:ext cx="7772400" cy="723899"/>
          </a:xfrm>
        </p:spPr>
        <p:txBody>
          <a:bodyPr anchor="t">
            <a:noAutofit/>
          </a:bodyPr>
          <a:lstStyle>
            <a:lvl1pPr algn="l">
              <a:defRPr sz="3600" b="1" cap="none">
                <a:solidFill>
                  <a:schemeClr val="bg1"/>
                </a:solidFill>
              </a:defRPr>
            </a:lvl1pPr>
          </a:lstStyle>
          <a:p>
            <a:r>
              <a:rPr lang="cs-CZ" dirty="0" smtClean="0"/>
              <a:t>C</a:t>
            </a:r>
            <a:r>
              <a:rPr lang="en-US" dirty="0" smtClean="0"/>
              <a:t>lick to edit master title style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5262880"/>
            <a:ext cx="7772400" cy="635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8167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28734"/>
            <a:ext cx="4038600" cy="509743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28734"/>
            <a:ext cx="4038600" cy="509743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9253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873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00808"/>
            <a:ext cx="4040188" cy="442535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02873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700808"/>
            <a:ext cx="4041775" cy="442535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664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5308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46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cs-C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3574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287FC-596D-477D-B53A-46B474E31AFA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73CA8F-6629-47A6-90DA-9BF5FE144109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903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553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26.1.2016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228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156867-623B-4563-A260-3E177077E058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FBBD9-7F71-403A-93CB-FE643016032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95DD67-66FF-4036-9FFB-3B8B0D76E5AA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466AF-233C-4242-81F2-97FFC7C43AFE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806825-EA63-41CD-A55E-79C53AED45BF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506D0-0AA3-41B8-A981-E74407A5B87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D5A282-81DA-4098-A177-826482B2AA21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67111-6BF8-4B3D-9D4B-9C0DC01AB4FC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C50C87-E086-4D6A-B2A6-089818014068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9A265-2959-4853-9AA2-6CEC0D0421D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C06724-19AB-4EEC-B4C1-CDBD72785052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1593C0-13A7-4D6C-85B8-7F11753567B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5D2952-1077-4D1B-9713-14A329E9EE28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BB9D8-D7D6-4FD8-9FC7-F7DC141DCB4B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1AF1654-EF60-4AB5-8805-FA4AAF528A25}" type="datetimeFigureOut">
              <a:rPr lang="cs-CZ"/>
              <a:pPr/>
              <a:t>26.1.2016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85A7C10-BF0A-46C6-BC0A-140CB9ABDBE4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5620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8734"/>
            <a:ext cx="8229600" cy="5097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58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DA8CD35-3130-42F0-B895-3A3C05124576}" type="datetimeFigureOut">
              <a:rPr lang="cs-CZ" smtClean="0">
                <a:solidFill>
                  <a:prstClr val="black">
                    <a:tint val="75000"/>
                  </a:prstClr>
                </a:solidFill>
                <a:latin typeface="Open San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26.1.2016</a:t>
            </a:fld>
            <a:endParaRPr lang="cs-CZ">
              <a:solidFill>
                <a:prstClr val="black">
                  <a:tint val="75000"/>
                </a:prstClr>
              </a:solidFill>
              <a:latin typeface="Open San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04588" y="6356351"/>
            <a:ext cx="6134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black">
                  <a:tint val="75000"/>
                </a:prstClr>
              </a:solidFill>
              <a:latin typeface="Open San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00392" y="6356351"/>
            <a:ext cx="58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AFE1454-1B4C-4E8F-ABA4-DE3811845F9B}" type="slidenum">
              <a:rPr lang="cs-CZ" smtClean="0">
                <a:solidFill>
                  <a:prstClr val="black">
                    <a:tint val="75000"/>
                  </a:prstClr>
                </a:solidFill>
                <a:latin typeface="Open San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cs-CZ">
              <a:solidFill>
                <a:prstClr val="black">
                  <a:tint val="75000"/>
                </a:prstClr>
              </a:solidFill>
              <a:latin typeface="Open Sans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6126165"/>
            <a:ext cx="9144000" cy="731836"/>
          </a:xfrm>
          <a:prstGeom prst="rect">
            <a:avLst/>
          </a:prstGeom>
          <a:blipFill>
            <a:blip r:embed="rId13" cstate="print"/>
            <a:srcRect/>
            <a:stretch>
              <a:fillRect t="-418548" b="-418548"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696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/>
          <p:nvPr/>
        </p:nvPicPr>
        <p:blipFill rotWithShape="1">
          <a:blip r:embed="rId3" cstate="print"/>
          <a:srcRect l="65446" b="12460"/>
          <a:stretch/>
        </p:blipFill>
        <p:spPr bwMode="auto">
          <a:xfrm>
            <a:off x="6660232" y="6477000"/>
            <a:ext cx="2483768" cy="4083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88640"/>
            <a:ext cx="8676456" cy="578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9427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7389" y="333577"/>
            <a:ext cx="2775573" cy="146748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87041" y="4386581"/>
            <a:ext cx="5507672" cy="723899"/>
          </a:xfrm>
        </p:spPr>
        <p:txBody>
          <a:bodyPr>
            <a:noAutofit/>
          </a:bodyPr>
          <a:lstStyle/>
          <a:p>
            <a:r>
              <a:rPr lang="cs-CZ" sz="3600" b="1" noProof="0" dirty="0" smtClean="0"/>
              <a:t>Jak </a:t>
            </a:r>
            <a:r>
              <a:rPr lang="cs-CZ" dirty="0"/>
              <a:t>působí alkohol </a:t>
            </a:r>
            <a:r>
              <a:rPr lang="cs-CZ" sz="3600" b="1" noProof="0" dirty="0" smtClean="0"/>
              <a:t/>
            </a:r>
            <a:br>
              <a:rPr lang="cs-CZ" sz="3600" b="1" noProof="0" dirty="0" smtClean="0"/>
            </a:br>
            <a:r>
              <a:rPr lang="cs-CZ" sz="3600" b="1" noProof="0" dirty="0" smtClean="0"/>
              <a:t>na člověka?</a:t>
            </a:r>
            <a:endParaRPr lang="cs-CZ" sz="3600" b="1" noProof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622298"/>
            <a:ext cx="1844419" cy="59816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24885" y="749785"/>
            <a:ext cx="2427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i="1" dirty="0" smtClean="0">
                <a:solidFill>
                  <a:prstClr val="black"/>
                </a:solidFill>
                <a:latin typeface="Open Sans"/>
              </a:rPr>
              <a:t>Ahoj</a:t>
            </a:r>
            <a:r>
              <a:rPr lang="cs-CZ" i="1" dirty="0">
                <a:solidFill>
                  <a:prstClr val="black"/>
                </a:solidFill>
                <a:latin typeface="Open Sans"/>
              </a:rPr>
              <a:t>, já jsem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Tomáš.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> </a:t>
            </a:r>
            <a:endParaRPr lang="en-US" dirty="0">
              <a:solidFill>
                <a:prstClr val="black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1822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140" y="2471979"/>
            <a:ext cx="1344259" cy="310255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8589" y="5516111"/>
            <a:ext cx="1744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Open Sans"/>
              </a:rPr>
              <a:t>0,4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7" t="74259" r="80000" b="17222"/>
          <a:stretch/>
        </p:blipFill>
        <p:spPr>
          <a:xfrm>
            <a:off x="0" y="5211157"/>
            <a:ext cx="1676400" cy="46574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507420" y="5197846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6381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4784" y="2060421"/>
            <a:ext cx="1472794" cy="318175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8589" y="5516111"/>
            <a:ext cx="1744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Open Sans"/>
              </a:rPr>
              <a:t>0,4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7" t="74259" r="80000" b="17222"/>
          <a:stretch/>
        </p:blipFill>
        <p:spPr>
          <a:xfrm>
            <a:off x="0" y="5211157"/>
            <a:ext cx="1676400" cy="4657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958" t="68519" r="60521" b="17222"/>
          <a:stretch/>
        </p:blipFill>
        <p:spPr>
          <a:xfrm>
            <a:off x="1581153" y="4897284"/>
            <a:ext cx="1876425" cy="779616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507420" y="5197846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254113" y="4830015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46905" y="5307989"/>
            <a:ext cx="1744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Open Sans"/>
              </a:rPr>
              <a:t>0,75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‰</a:t>
            </a:r>
          </a:p>
        </p:txBody>
      </p:sp>
    </p:spTree>
    <p:extLst>
      <p:ext uri="{BB962C8B-B14F-4D97-AF65-F5344CB8AC3E}">
        <p14:creationId xmlns:p14="http://schemas.microsoft.com/office/powerpoint/2010/main" xmlns="" val="1839855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8521" y="922275"/>
            <a:ext cx="1419007" cy="31006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8589" y="5516111"/>
            <a:ext cx="1744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Open Sans"/>
              </a:rPr>
              <a:t>0,4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7" t="74259" r="80000" b="17222"/>
          <a:stretch/>
        </p:blipFill>
        <p:spPr>
          <a:xfrm>
            <a:off x="0" y="5211157"/>
            <a:ext cx="1676400" cy="4657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958" t="68519" r="60521" b="17222"/>
          <a:stretch/>
        </p:blipFill>
        <p:spPr>
          <a:xfrm>
            <a:off x="1581153" y="4897284"/>
            <a:ext cx="1876425" cy="7796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17" t="56666" r="41875" b="27778"/>
          <a:stretch/>
        </p:blipFill>
        <p:spPr>
          <a:xfrm>
            <a:off x="3314700" y="4249294"/>
            <a:ext cx="1847850" cy="8504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083" t="38148" r="23230" b="37778"/>
          <a:stretch/>
        </p:blipFill>
        <p:spPr>
          <a:xfrm>
            <a:off x="5067303" y="3236805"/>
            <a:ext cx="1800225" cy="131623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507420" y="5197846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254113" y="4830015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004860" y="4241723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718515" y="3227259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46905" y="5307989"/>
            <a:ext cx="1744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Open Sans"/>
              </a:rPr>
              <a:t>0,7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>5</a:t>
            </a:r>
            <a:r>
              <a:rPr lang="en-US" dirty="0" smtClean="0">
                <a:solidFill>
                  <a:prstClr val="black"/>
                </a:solidFill>
                <a:latin typeface="Open Sans"/>
              </a:rPr>
              <a:t>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24465" y="3998763"/>
            <a:ext cx="1549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Open Sans"/>
              </a:rPr>
              <a:t>1,24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‰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5386" y="1680299"/>
            <a:ext cx="1269473" cy="309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7186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67544" y="-5238335"/>
            <a:ext cx="3240360" cy="10714424"/>
            <a:chOff x="770678" y="-4426025"/>
            <a:chExt cx="2670388" cy="944287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53639" y="1575147"/>
              <a:ext cx="1077925" cy="34417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0678" y="-4426025"/>
              <a:ext cx="2670388" cy="6431975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9174" y="982912"/>
            <a:ext cx="3847281" cy="42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84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55802 L -3.88889E-6 0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9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7124">
            <a:off x="6477910" y="1005090"/>
            <a:ext cx="1831389" cy="23263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8589" y="5516111"/>
            <a:ext cx="1744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Open Sans"/>
              </a:rPr>
              <a:t>0,4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7" t="74259" r="80000" b="17222"/>
          <a:stretch/>
        </p:blipFill>
        <p:spPr>
          <a:xfrm>
            <a:off x="0" y="5211157"/>
            <a:ext cx="1676400" cy="4657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958" t="68519" r="60521" b="17222"/>
          <a:stretch/>
        </p:blipFill>
        <p:spPr>
          <a:xfrm>
            <a:off x="1581153" y="4897284"/>
            <a:ext cx="1876425" cy="7796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17" t="56666" r="41875" b="27778"/>
          <a:stretch/>
        </p:blipFill>
        <p:spPr>
          <a:xfrm>
            <a:off x="3314700" y="4249294"/>
            <a:ext cx="1847850" cy="8504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083" t="38148" r="23230" b="37778"/>
          <a:stretch/>
        </p:blipFill>
        <p:spPr>
          <a:xfrm>
            <a:off x="5067303" y="3236805"/>
            <a:ext cx="1800225" cy="131623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507420" y="5197846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254113" y="4830015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004860" y="4241723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718515" y="3227259"/>
            <a:ext cx="149013" cy="1986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46905" y="5307989"/>
            <a:ext cx="1744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Open Sans"/>
              </a:rPr>
              <a:t>0,7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>5</a:t>
            </a:r>
            <a:r>
              <a:rPr lang="en-US" dirty="0" smtClean="0">
                <a:solidFill>
                  <a:prstClr val="black"/>
                </a:solidFill>
                <a:latin typeface="Open Sans"/>
              </a:rPr>
              <a:t>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24465" y="3998763"/>
            <a:ext cx="1549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Open Sans"/>
              </a:rPr>
              <a:t>1,24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‰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861" y="922275"/>
            <a:ext cx="1430800" cy="310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438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87496E-6 L 0.15277 -0.075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9" y="-37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ac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4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47638E-6 L 1.66667E-6 0.8947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Přímá spojnice se šipkou 4"/>
          <p:cNvCxnSpPr/>
          <p:nvPr/>
        </p:nvCxnSpPr>
        <p:spPr>
          <a:xfrm>
            <a:off x="5131895" y="3420525"/>
            <a:ext cx="3021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se šipkou 4"/>
          <p:cNvCxnSpPr/>
          <p:nvPr/>
        </p:nvCxnSpPr>
        <p:spPr>
          <a:xfrm>
            <a:off x="6691187" y="2243280"/>
            <a:ext cx="3021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nice se šipkou 4"/>
          <p:cNvCxnSpPr/>
          <p:nvPr/>
        </p:nvCxnSpPr>
        <p:spPr>
          <a:xfrm>
            <a:off x="5131895" y="2243280"/>
            <a:ext cx="3021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Ústa"/>
          <p:cNvGrpSpPr/>
          <p:nvPr/>
        </p:nvGrpSpPr>
        <p:grpSpPr>
          <a:xfrm>
            <a:off x="759309" y="501201"/>
            <a:ext cx="2262201" cy="6064696"/>
            <a:chOff x="759307" y="375901"/>
            <a:chExt cx="2262201" cy="454852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307" y="375901"/>
              <a:ext cx="1209689" cy="4548522"/>
            </a:xfrm>
            <a:prstGeom prst="rect">
              <a:avLst/>
            </a:prstGeom>
          </p:spPr>
        </p:pic>
        <p:sp>
          <p:nvSpPr>
            <p:cNvPr id="7" name="Rounded Rectangular Callout 6"/>
            <p:cNvSpPr/>
            <p:nvPr/>
          </p:nvSpPr>
          <p:spPr>
            <a:xfrm>
              <a:off x="1968996" y="1008063"/>
              <a:ext cx="1052512" cy="509587"/>
            </a:xfrm>
            <a:prstGeom prst="wedgeRoundRectCallout">
              <a:avLst>
                <a:gd name="adj1" fmla="val -86677"/>
                <a:gd name="adj2" fmla="val 11501"/>
                <a:gd name="adj3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400" dirty="0">
                  <a:solidFill>
                    <a:prstClr val="white"/>
                  </a:solidFill>
                </a:rPr>
                <a:t>ústa</a:t>
              </a:r>
            </a:p>
          </p:txBody>
        </p:sp>
      </p:grpSp>
      <p:sp>
        <p:nvSpPr>
          <p:cNvPr id="10" name="Nadpis 1"/>
          <p:cNvSpPr txBox="1">
            <a:spLocks/>
          </p:cNvSpPr>
          <p:nvPr/>
        </p:nvSpPr>
        <p:spPr>
          <a:xfrm>
            <a:off x="3749604" y="484402"/>
            <a:ext cx="4899259" cy="10652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cs-CZ" sz="3200" dirty="0" smtClean="0">
                <a:solidFill>
                  <a:srgbClr val="002D65"/>
                </a:solidFill>
              </a:rPr>
              <a:t>Koloběh alkoholu v těle</a:t>
            </a:r>
            <a:endParaRPr lang="en-GB" sz="3200" dirty="0">
              <a:solidFill>
                <a:srgbClr val="002D65"/>
              </a:solidFill>
            </a:endParaRPr>
          </a:p>
        </p:txBody>
      </p:sp>
      <p:grpSp>
        <p:nvGrpSpPr>
          <p:cNvPr id="8" name="Tenké střevo"/>
          <p:cNvGrpSpPr/>
          <p:nvPr/>
        </p:nvGrpSpPr>
        <p:grpSpPr>
          <a:xfrm>
            <a:off x="759309" y="501203"/>
            <a:ext cx="2262201" cy="6064692"/>
            <a:chOff x="759307" y="375902"/>
            <a:chExt cx="2262201" cy="4548519"/>
          </a:xfrm>
        </p:grpSpPr>
        <p:pic>
          <p:nvPicPr>
            <p:cNvPr id="9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307" y="375902"/>
              <a:ext cx="1209689" cy="4548519"/>
            </a:xfrm>
            <a:prstGeom prst="rect">
              <a:avLst/>
            </a:prstGeom>
          </p:spPr>
        </p:pic>
        <p:sp>
          <p:nvSpPr>
            <p:cNvPr id="13" name="Rectangular Callout 3"/>
            <p:cNvSpPr/>
            <p:nvPr/>
          </p:nvSpPr>
          <p:spPr>
            <a:xfrm>
              <a:off x="1968996" y="2557730"/>
              <a:ext cx="1052512" cy="509587"/>
            </a:xfrm>
            <a:prstGeom prst="wedgeRoundRectCallout">
              <a:avLst>
                <a:gd name="adj1" fmla="val -81190"/>
                <a:gd name="adj2" fmla="val -22498"/>
                <a:gd name="adj3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400" dirty="0">
                  <a:solidFill>
                    <a:prstClr val="white"/>
                  </a:solidFill>
                </a:rPr>
                <a:t>t</a:t>
              </a:r>
              <a:r>
                <a:rPr lang="cs-CZ" sz="1400" dirty="0" smtClean="0">
                  <a:solidFill>
                    <a:prstClr val="white"/>
                  </a:solidFill>
                </a:rPr>
                <a:t>enké střevo</a:t>
              </a:r>
              <a:endParaRPr lang="cs-CZ" sz="1400" dirty="0">
                <a:solidFill>
                  <a:prstClr val="white"/>
                </a:solidFill>
              </a:endParaRPr>
            </a:p>
          </p:txBody>
        </p:sp>
      </p:grpSp>
      <p:sp>
        <p:nvSpPr>
          <p:cNvPr id="15" name="Obdélník 43"/>
          <p:cNvSpPr/>
          <p:nvPr/>
        </p:nvSpPr>
        <p:spPr>
          <a:xfrm>
            <a:off x="3851731" y="4021400"/>
            <a:ext cx="24192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i="1" dirty="0">
                <a:solidFill>
                  <a:prstClr val="black"/>
                </a:solidFill>
                <a:latin typeface="Open Sans"/>
              </a:rPr>
              <a:t>1 hodina </a:t>
            </a:r>
            <a:r>
              <a:rPr lang="cs-CZ" sz="1600" i="1" dirty="0">
                <a:solidFill>
                  <a:prstClr val="black"/>
                </a:solidFill>
                <a:latin typeface="Arial"/>
                <a:cs typeface="Arial"/>
              </a:rPr>
              <a:t>―</a:t>
            </a:r>
            <a:r>
              <a:rPr lang="cs-CZ" sz="1600" i="1" dirty="0" smtClean="0">
                <a:solidFill>
                  <a:prstClr val="black"/>
                </a:solidFill>
                <a:latin typeface="Open Sans"/>
              </a:rPr>
              <a:t> </a:t>
            </a:r>
            <a:r>
              <a:rPr lang="cs-CZ" sz="1600" i="1" dirty="0">
                <a:solidFill>
                  <a:prstClr val="black"/>
                </a:solidFill>
                <a:latin typeface="Open Sans"/>
              </a:rPr>
              <a:t>0,15 promile</a:t>
            </a:r>
          </a:p>
        </p:txBody>
      </p:sp>
      <p:sp>
        <p:nvSpPr>
          <p:cNvPr id="3" name="Zaoblený obdélník 2"/>
          <p:cNvSpPr/>
          <p:nvPr/>
        </p:nvSpPr>
        <p:spPr>
          <a:xfrm>
            <a:off x="3851734" y="1837294"/>
            <a:ext cx="1349183" cy="81197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prstClr val="white"/>
                </a:solidFill>
              </a:rPr>
              <a:t>ústa</a:t>
            </a:r>
            <a:endParaRPr lang="cs-CZ" sz="1600" dirty="0">
              <a:solidFill>
                <a:prstClr val="white"/>
              </a:solidFill>
            </a:endParaRPr>
          </a:p>
        </p:txBody>
      </p:sp>
      <p:sp>
        <p:nvSpPr>
          <p:cNvPr id="16" name="tenké střevo"/>
          <p:cNvSpPr/>
          <p:nvPr/>
        </p:nvSpPr>
        <p:spPr>
          <a:xfrm>
            <a:off x="5434027" y="1837294"/>
            <a:ext cx="1349183" cy="81197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prstClr val="white"/>
                </a:solidFill>
              </a:rPr>
              <a:t>tenké střevo</a:t>
            </a:r>
            <a:endParaRPr lang="cs-CZ" sz="1600" dirty="0">
              <a:solidFill>
                <a:prstClr val="white"/>
              </a:solidFill>
            </a:endParaRPr>
          </a:p>
        </p:txBody>
      </p:sp>
      <p:sp>
        <p:nvSpPr>
          <p:cNvPr id="17" name="cévní soustava"/>
          <p:cNvSpPr/>
          <p:nvPr/>
        </p:nvSpPr>
        <p:spPr>
          <a:xfrm>
            <a:off x="6993320" y="1837294"/>
            <a:ext cx="1349183" cy="81197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prstClr val="white"/>
                </a:solidFill>
              </a:rPr>
              <a:t>cévní soustava</a:t>
            </a:r>
            <a:endParaRPr lang="cs-CZ" sz="1600" dirty="0">
              <a:solidFill>
                <a:prstClr val="white"/>
              </a:solidFill>
            </a:endParaRPr>
          </a:p>
        </p:txBody>
      </p:sp>
      <p:sp>
        <p:nvSpPr>
          <p:cNvPr id="18" name="Zaoblený obdélník 17"/>
          <p:cNvSpPr/>
          <p:nvPr/>
        </p:nvSpPr>
        <p:spPr>
          <a:xfrm>
            <a:off x="3851734" y="2979491"/>
            <a:ext cx="1349183" cy="81197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prstClr val="white"/>
                </a:solidFill>
              </a:rPr>
              <a:t>mozek, srdce, svaly</a:t>
            </a:r>
            <a:endParaRPr lang="cs-CZ" sz="1600" dirty="0">
              <a:solidFill>
                <a:prstClr val="white"/>
              </a:solidFill>
            </a:endParaRPr>
          </a:p>
        </p:txBody>
      </p:sp>
      <p:sp>
        <p:nvSpPr>
          <p:cNvPr id="19" name="Zaoblený obdélník 18"/>
          <p:cNvSpPr/>
          <p:nvPr/>
        </p:nvSpPr>
        <p:spPr>
          <a:xfrm>
            <a:off x="5434027" y="2979491"/>
            <a:ext cx="1349183" cy="81197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prstClr val="white"/>
                </a:solidFill>
              </a:rPr>
              <a:t>játra</a:t>
            </a:r>
            <a:endParaRPr lang="cs-CZ" sz="1600" dirty="0">
              <a:solidFill>
                <a:prstClr val="white"/>
              </a:solidFill>
            </a:endParaRPr>
          </a:p>
        </p:txBody>
      </p:sp>
      <p:grpSp>
        <p:nvGrpSpPr>
          <p:cNvPr id="30" name="cevni soustava"/>
          <p:cNvGrpSpPr/>
          <p:nvPr/>
        </p:nvGrpSpPr>
        <p:grpSpPr>
          <a:xfrm>
            <a:off x="759826" y="501207"/>
            <a:ext cx="2261682" cy="6064687"/>
            <a:chOff x="759826" y="375904"/>
            <a:chExt cx="2261682" cy="4548515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826" y="375904"/>
              <a:ext cx="1208649" cy="4548515"/>
            </a:xfrm>
            <a:prstGeom prst="rect">
              <a:avLst/>
            </a:prstGeom>
          </p:spPr>
        </p:pic>
        <p:sp>
          <p:nvSpPr>
            <p:cNvPr id="32" name="Rounded Rectangular Callout 31"/>
            <p:cNvSpPr/>
            <p:nvPr/>
          </p:nvSpPr>
          <p:spPr>
            <a:xfrm>
              <a:off x="1968996" y="1517648"/>
              <a:ext cx="1052512" cy="509587"/>
            </a:xfrm>
            <a:prstGeom prst="wedgeRoundRectCallout">
              <a:avLst>
                <a:gd name="adj1" fmla="val -83019"/>
                <a:gd name="adj2" fmla="val -24387"/>
                <a:gd name="adj3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400" dirty="0" smtClean="0">
                  <a:solidFill>
                    <a:prstClr val="white"/>
                  </a:solidFill>
                </a:rPr>
                <a:t>cévní soustava</a:t>
              </a:r>
              <a:endParaRPr lang="cs-CZ" sz="1400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2" name="Elbow Connector 11"/>
          <p:cNvCxnSpPr>
            <a:stCxn id="17" idx="2"/>
            <a:endCxn id="18" idx="0"/>
          </p:cNvCxnSpPr>
          <p:nvPr/>
        </p:nvCxnSpPr>
        <p:spPr>
          <a:xfrm rot="5400000">
            <a:off x="5932008" y="1243584"/>
            <a:ext cx="330223" cy="314158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759309" y="501210"/>
            <a:ext cx="2262201" cy="6064681"/>
            <a:chOff x="759307" y="375906"/>
            <a:chExt cx="2262201" cy="4548511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307" y="375906"/>
              <a:ext cx="1209687" cy="4548511"/>
            </a:xfrm>
            <a:prstGeom prst="rect">
              <a:avLst/>
            </a:prstGeom>
          </p:spPr>
        </p:pic>
        <p:sp>
          <p:nvSpPr>
            <p:cNvPr id="36" name="Rounded Rectangular Callout 35"/>
            <p:cNvSpPr/>
            <p:nvPr/>
          </p:nvSpPr>
          <p:spPr>
            <a:xfrm>
              <a:off x="1968996" y="868630"/>
              <a:ext cx="1052512" cy="509587"/>
            </a:xfrm>
            <a:prstGeom prst="wedgeRoundRectCallout">
              <a:avLst>
                <a:gd name="adj1" fmla="val -83095"/>
                <a:gd name="adj2" fmla="val -64603"/>
                <a:gd name="adj3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400" dirty="0" smtClean="0">
                  <a:solidFill>
                    <a:prstClr val="white"/>
                  </a:solidFill>
                </a:rPr>
                <a:t>mozek</a:t>
              </a:r>
              <a:endParaRPr lang="cs-CZ" sz="1400" dirty="0">
                <a:solidFill>
                  <a:prstClr val="white"/>
                </a:solidFill>
              </a:endParaRPr>
            </a:p>
          </p:txBody>
        </p:sp>
        <p:sp>
          <p:nvSpPr>
            <p:cNvPr id="37" name="Rounded Rectangular Callout 36"/>
            <p:cNvSpPr/>
            <p:nvPr/>
          </p:nvSpPr>
          <p:spPr>
            <a:xfrm>
              <a:off x="1968996" y="1986947"/>
              <a:ext cx="1052512" cy="485180"/>
            </a:xfrm>
            <a:prstGeom prst="wedgeRoundRectCallout">
              <a:avLst>
                <a:gd name="adj1" fmla="val -85267"/>
                <a:gd name="adj2" fmla="val -48154"/>
                <a:gd name="adj3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400" dirty="0" smtClean="0">
                  <a:solidFill>
                    <a:prstClr val="white"/>
                  </a:solidFill>
                </a:rPr>
                <a:t>srdce</a:t>
              </a:r>
              <a:endParaRPr lang="cs-CZ" sz="1400" dirty="0">
                <a:solidFill>
                  <a:prstClr val="white"/>
                </a:solidFill>
              </a:endParaRPr>
            </a:p>
          </p:txBody>
        </p:sp>
        <p:sp>
          <p:nvSpPr>
            <p:cNvPr id="38" name="Rounded Rectangular Callout 37"/>
            <p:cNvSpPr/>
            <p:nvPr/>
          </p:nvSpPr>
          <p:spPr>
            <a:xfrm>
              <a:off x="1968996" y="3354604"/>
              <a:ext cx="1052512" cy="509587"/>
            </a:xfrm>
            <a:prstGeom prst="wedgeRoundRectCallout">
              <a:avLst>
                <a:gd name="adj1" fmla="val -104091"/>
                <a:gd name="adj2" fmla="val 2687"/>
                <a:gd name="adj3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400" dirty="0" smtClean="0">
                  <a:solidFill>
                    <a:prstClr val="white"/>
                  </a:solidFill>
                </a:rPr>
                <a:t>svaly</a:t>
              </a:r>
              <a:endParaRPr lang="cs-CZ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59826" y="503809"/>
            <a:ext cx="2261682" cy="6059477"/>
            <a:chOff x="759826" y="377857"/>
            <a:chExt cx="2261682" cy="4544608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826" y="377857"/>
              <a:ext cx="1208649" cy="4544608"/>
            </a:xfrm>
            <a:prstGeom prst="rect">
              <a:avLst/>
            </a:prstGeom>
          </p:spPr>
        </p:pic>
        <p:sp>
          <p:nvSpPr>
            <p:cNvPr id="43" name="Rounded Rectangular Callout 42"/>
            <p:cNvSpPr/>
            <p:nvPr/>
          </p:nvSpPr>
          <p:spPr>
            <a:xfrm>
              <a:off x="1968996" y="2308810"/>
              <a:ext cx="1052512" cy="509587"/>
            </a:xfrm>
            <a:prstGeom prst="wedgeRoundRectCallout">
              <a:avLst>
                <a:gd name="adj1" fmla="val -88583"/>
                <a:gd name="adj2" fmla="val -28086"/>
                <a:gd name="adj3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400" dirty="0">
                  <a:solidFill>
                    <a:prstClr val="white"/>
                  </a:solidFill>
                </a:rPr>
                <a:t>j</a:t>
              </a:r>
              <a:r>
                <a:rPr lang="cs-CZ" sz="1400" dirty="0" smtClean="0">
                  <a:solidFill>
                    <a:prstClr val="white"/>
                  </a:solidFill>
                </a:rPr>
                <a:t>átra</a:t>
              </a:r>
              <a:endParaRPr lang="cs-CZ" sz="14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98" y="511499"/>
            <a:ext cx="1424598" cy="60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7355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Pivo, víno, panáky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– </a:t>
            </a:r>
            <a:r>
              <a:rPr lang="cs-CZ" dirty="0"/>
              <a:t>kolik alkoholu v nich je? </a:t>
            </a: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xmlns="" val="3721568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4248150" y="4918281"/>
            <a:ext cx="647700" cy="863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30751" y="2287575"/>
            <a:ext cx="8448261" cy="646331"/>
            <a:chOff x="330751" y="1715680"/>
            <a:chExt cx="8448261" cy="484748"/>
          </a:xfrm>
        </p:grpSpPr>
        <p:sp>
          <p:nvSpPr>
            <p:cNvPr id="6" name="TextBox 5"/>
            <p:cNvSpPr txBox="1"/>
            <p:nvPr/>
          </p:nvSpPr>
          <p:spPr>
            <a:xfrm>
              <a:off x="330751" y="1715680"/>
              <a:ext cx="1568174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smtClean="0">
                  <a:solidFill>
                    <a:prstClr val="black"/>
                  </a:solidFill>
                  <a:latin typeface="Open Sans"/>
                </a:rPr>
                <a:t>velké pivo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mtClean="0">
                  <a:solidFill>
                    <a:prstClr val="black"/>
                  </a:solidFill>
                  <a:latin typeface="Open Sans"/>
                </a:rPr>
                <a:t>20 gramů</a:t>
              </a:r>
              <a:endParaRPr lang="cs-CZ">
                <a:solidFill>
                  <a:prstClr val="black"/>
                </a:solidFill>
                <a:latin typeface="Open San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069667" y="1715680"/>
              <a:ext cx="170934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smtClean="0">
                  <a:solidFill>
                    <a:prstClr val="black"/>
                  </a:solidFill>
                  <a:latin typeface="Open Sans"/>
                </a:rPr>
                <a:t>sklenka vína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mtClean="0">
                  <a:solidFill>
                    <a:prstClr val="black"/>
                  </a:solidFill>
                  <a:latin typeface="Open Sans"/>
                </a:rPr>
                <a:t>19 gramů</a:t>
              </a:r>
              <a:endParaRPr lang="cs-CZ">
                <a:solidFill>
                  <a:prstClr val="black"/>
                </a:solidFill>
                <a:latin typeface="Open Sans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7328" y="3347995"/>
            <a:ext cx="5489347" cy="31405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1820993"/>
            <a:ext cx="1944216" cy="24086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8633" y="1778000"/>
            <a:ext cx="915615" cy="233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7878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4248150" y="4918281"/>
            <a:ext cx="647700" cy="863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 dirty="0">
              <a:solidFill>
                <a:prstClr val="white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30751" y="2287575"/>
            <a:ext cx="8660849" cy="646331"/>
            <a:chOff x="330751" y="1715680"/>
            <a:chExt cx="8660849" cy="484748"/>
          </a:xfrm>
        </p:grpSpPr>
        <p:sp>
          <p:nvSpPr>
            <p:cNvPr id="6" name="TextBox 5"/>
            <p:cNvSpPr txBox="1"/>
            <p:nvPr/>
          </p:nvSpPr>
          <p:spPr>
            <a:xfrm>
              <a:off x="330751" y="1715680"/>
              <a:ext cx="1568174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dirty="0" smtClean="0">
                  <a:solidFill>
                    <a:prstClr val="black"/>
                  </a:solidFill>
                  <a:latin typeface="Open Sans"/>
                </a:rPr>
                <a:t>malé pivo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dirty="0" smtClean="0">
                  <a:solidFill>
                    <a:prstClr val="black"/>
                  </a:solidFill>
                  <a:latin typeface="Open Sans"/>
                </a:rPr>
                <a:t>13 gramů</a:t>
              </a:r>
              <a:endParaRPr lang="cs-CZ" dirty="0">
                <a:solidFill>
                  <a:prstClr val="black"/>
                </a:solidFill>
                <a:latin typeface="Open San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210838" y="1715680"/>
              <a:ext cx="178076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dirty="0" smtClean="0">
                  <a:solidFill>
                    <a:prstClr val="black"/>
                  </a:solidFill>
                  <a:latin typeface="Open Sans"/>
                </a:rPr>
                <a:t>panák vodky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dirty="0" smtClean="0">
                  <a:solidFill>
                    <a:prstClr val="black"/>
                  </a:solidFill>
                  <a:latin typeface="Open Sans"/>
                </a:rPr>
                <a:t>12 gramů</a:t>
              </a:r>
              <a:endParaRPr lang="cs-CZ" dirty="0">
                <a:solidFill>
                  <a:prstClr val="black"/>
                </a:solidFill>
                <a:latin typeface="Open Sans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7328" y="3347995"/>
            <a:ext cx="5489347" cy="31405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2030362"/>
            <a:ext cx="926230" cy="21025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6562" y="3095011"/>
            <a:ext cx="703670" cy="10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6655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13" y="3663244"/>
            <a:ext cx="7772400" cy="1200329"/>
          </a:xfrm>
        </p:spPr>
        <p:txBody>
          <a:bodyPr/>
          <a:lstStyle/>
          <a:p>
            <a:r>
              <a:rPr lang="cs-CZ" dirty="0" smtClean="0"/>
              <a:t>Než požiješ alkohol,</a:t>
            </a:r>
            <a:br>
              <a:rPr lang="cs-CZ" dirty="0" smtClean="0"/>
            </a:br>
            <a:r>
              <a:rPr lang="cs-CZ" dirty="0" smtClean="0"/>
              <a:t>použij svůj rozum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122576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610020" y="4603057"/>
            <a:ext cx="2706395" cy="745481"/>
            <a:chOff x="5610021" y="3452291"/>
            <a:chExt cx="2492348" cy="55911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10021" y="3452291"/>
              <a:ext cx="383167" cy="559111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6224932" y="3490631"/>
              <a:ext cx="18774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smtClean="0">
                  <a:solidFill>
                    <a:prstClr val="black"/>
                  </a:solidFill>
                  <a:latin typeface="Open Sans"/>
                </a:rPr>
                <a:t>Panák destilátu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600" smtClean="0">
                  <a:solidFill>
                    <a:prstClr val="black"/>
                  </a:solidFill>
                  <a:latin typeface="Open Sans"/>
                </a:rPr>
                <a:t>40 % / 12 g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27584" y="3658206"/>
            <a:ext cx="2977682" cy="1690332"/>
            <a:chOff x="1299768" y="2743653"/>
            <a:chExt cx="2505498" cy="126774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99768" y="2743653"/>
              <a:ext cx="501228" cy="1267749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2238812" y="3401717"/>
              <a:ext cx="15664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smtClean="0">
                  <a:solidFill>
                    <a:prstClr val="black"/>
                  </a:solidFill>
                  <a:latin typeface="Open Sans"/>
                </a:rPr>
                <a:t>0,2l vína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600" smtClean="0">
                  <a:solidFill>
                    <a:prstClr val="black"/>
                  </a:solidFill>
                  <a:latin typeface="Open Sans"/>
                </a:rPr>
                <a:t>10–12 % / 19 g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1561" y="1067991"/>
            <a:ext cx="3459580" cy="1739228"/>
            <a:chOff x="914671" y="800993"/>
            <a:chExt cx="3156469" cy="1304421"/>
          </a:xfrm>
        </p:grpSpPr>
        <p:sp>
          <p:nvSpPr>
            <p:cNvPr id="8" name="Rectangle 7"/>
            <p:cNvSpPr/>
            <p:nvPr/>
          </p:nvSpPr>
          <p:spPr>
            <a:xfrm>
              <a:off x="2257823" y="933466"/>
              <a:ext cx="18133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smtClean="0">
                  <a:solidFill>
                    <a:prstClr val="black"/>
                  </a:solidFill>
                  <a:latin typeface="Open Sans"/>
                </a:rPr>
                <a:t>Velké pivo 12°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600" smtClean="0">
                  <a:solidFill>
                    <a:prstClr val="black"/>
                  </a:solidFill>
                  <a:latin typeface="Open Sans"/>
                </a:rPr>
                <a:t>5 % / 20 g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257823" y="1566835"/>
              <a:ext cx="18133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smtClean="0">
                  <a:solidFill>
                    <a:prstClr val="black"/>
                  </a:solidFill>
                  <a:latin typeface="Open Sans"/>
                </a:rPr>
                <a:t>Velké pivo 10°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600" smtClean="0">
                  <a:solidFill>
                    <a:prstClr val="black"/>
                  </a:solidFill>
                  <a:latin typeface="Open Sans"/>
                </a:rPr>
                <a:t>4 % / 14 g</a:t>
              </a: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14671" y="800993"/>
              <a:ext cx="1097700" cy="1304421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5542428" y="1200486"/>
            <a:ext cx="2773988" cy="1504180"/>
            <a:chOff x="5542427" y="900364"/>
            <a:chExt cx="2440518" cy="1128135"/>
          </a:xfrm>
        </p:grpSpPr>
        <p:sp>
          <p:nvSpPr>
            <p:cNvPr id="17" name="Rectangle 16"/>
            <p:cNvSpPr/>
            <p:nvPr/>
          </p:nvSpPr>
          <p:spPr>
            <a:xfrm>
              <a:off x="6246572" y="933465"/>
              <a:ext cx="17363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smtClean="0">
                  <a:solidFill>
                    <a:prstClr val="black"/>
                  </a:solidFill>
                  <a:latin typeface="Open Sans"/>
                </a:rPr>
                <a:t>Malé pivo 12°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600" smtClean="0">
                  <a:solidFill>
                    <a:prstClr val="black"/>
                  </a:solidFill>
                  <a:latin typeface="Open Sans"/>
                </a:rPr>
                <a:t>5 % / 13 g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246572" y="1566834"/>
              <a:ext cx="17363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b="1" smtClean="0">
                  <a:solidFill>
                    <a:prstClr val="black"/>
                  </a:solidFill>
                  <a:latin typeface="Open Sans"/>
                </a:rPr>
                <a:t>Malé pivo 10°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600" smtClean="0">
                  <a:solidFill>
                    <a:prstClr val="black"/>
                  </a:solidFill>
                  <a:latin typeface="Open Sans"/>
                </a:rPr>
                <a:t>4 % / 9 g</a:t>
              </a: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42427" y="900364"/>
              <a:ext cx="480259" cy="1105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025846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Otázky</a:t>
            </a: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xmlns="" val="2713801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733043"/>
            <a:ext cx="4369885" cy="53997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8313" y="41448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Onemocnění jater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Nehoda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Ztráta hmotnosti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Vznik flíčku a vyrážky </a:t>
            </a:r>
            <a:endParaRPr lang="en-US" dirty="0">
              <a:solidFill>
                <a:prstClr val="black"/>
              </a:solidFill>
              <a:latin typeface="Open San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81026" y="3975100"/>
            <a:ext cx="2695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délník 2"/>
          <p:cNvSpPr/>
          <p:nvPr/>
        </p:nvSpPr>
        <p:spPr>
          <a:xfrm>
            <a:off x="479425" y="3017428"/>
            <a:ext cx="4572000" cy="830997"/>
          </a:xfrm>
          <a:prstGeom prst="rect">
            <a:avLst/>
          </a:prstGeom>
        </p:spPr>
        <p:txBody>
          <a:bodyPr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2400" dirty="0">
                <a:solidFill>
                  <a:srgbClr val="002D65"/>
                </a:solidFill>
                <a:latin typeface="Open Sans"/>
              </a:rPr>
              <a:t>Co je největším rizikem při popíjení alkoholu nezletilými?</a:t>
            </a:r>
          </a:p>
        </p:txBody>
      </p:sp>
    </p:spTree>
    <p:extLst>
      <p:ext uri="{BB962C8B-B14F-4D97-AF65-F5344CB8AC3E}">
        <p14:creationId xmlns:p14="http://schemas.microsoft.com/office/powerpoint/2010/main" xmlns="" val="490254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581026" y="3975100"/>
            <a:ext cx="2695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764704"/>
            <a:ext cx="4548599" cy="5482663"/>
          </a:xfrm>
          <a:prstGeom prst="rect">
            <a:avLst/>
          </a:prstGeom>
        </p:spPr>
      </p:pic>
      <p:sp>
        <p:nvSpPr>
          <p:cNvPr id="7" name="Rectangle 5"/>
          <p:cNvSpPr/>
          <p:nvPr/>
        </p:nvSpPr>
        <p:spPr>
          <a:xfrm>
            <a:off x="468313" y="41448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Váš organismus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Váš úsudek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Vaše chování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Vaše vnímání </a:t>
            </a:r>
            <a:endParaRPr lang="en-US" dirty="0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79425" y="3017428"/>
            <a:ext cx="4572000" cy="830997"/>
          </a:xfrm>
          <a:prstGeom prst="rect">
            <a:avLst/>
          </a:prstGeom>
        </p:spPr>
        <p:txBody>
          <a:bodyPr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2400" dirty="0">
                <a:solidFill>
                  <a:srgbClr val="002D65"/>
                </a:solidFill>
                <a:latin typeface="Open Sans"/>
              </a:rPr>
              <a:t>Co je ovlivněno, když popíjíte alkoholické nápoje?</a:t>
            </a:r>
          </a:p>
        </p:txBody>
      </p:sp>
    </p:spTree>
    <p:extLst>
      <p:ext uri="{BB962C8B-B14F-4D97-AF65-F5344CB8AC3E}">
        <p14:creationId xmlns:p14="http://schemas.microsoft.com/office/powerpoint/2010/main" xmlns="" val="922512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235889" y="1053965"/>
            <a:ext cx="2775573" cy="1467483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581026" y="3975100"/>
            <a:ext cx="2695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58462" y="1282700"/>
            <a:ext cx="1618617" cy="521433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527275" y="1281531"/>
            <a:ext cx="15311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Nechcete </a:t>
            </a:r>
            <a:r>
              <a:rPr lang="cs-CZ" dirty="0">
                <a:solidFill>
                  <a:prstClr val="black"/>
                </a:solidFill>
                <a:latin typeface="Open Sans"/>
              </a:rPr>
              <a:t>se 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/>
            </a:r>
            <a:br>
              <a:rPr lang="cs-CZ" dirty="0" smtClean="0">
                <a:solidFill>
                  <a:prstClr val="black"/>
                </a:solidFill>
                <a:latin typeface="Open Sans"/>
              </a:rPr>
            </a:br>
            <a:r>
              <a:rPr lang="cs-CZ" dirty="0" smtClean="0">
                <a:solidFill>
                  <a:prstClr val="black"/>
                </a:solidFill>
                <a:latin typeface="Open Sans"/>
              </a:rPr>
              <a:t>u </a:t>
            </a:r>
            <a:r>
              <a:rPr lang="cs-CZ" dirty="0">
                <a:solidFill>
                  <a:prstClr val="black"/>
                </a:solidFill>
                <a:latin typeface="Open Sans"/>
              </a:rPr>
              <a:t>mě 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>stavit?</a:t>
            </a:r>
            <a:endParaRPr lang="en-US" dirty="0">
              <a:solidFill>
                <a:prstClr val="black"/>
              </a:solidFill>
              <a:latin typeface="Open San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63339">
            <a:off x="4429501" y="1821531"/>
            <a:ext cx="1865483" cy="2198541"/>
          </a:xfrm>
          <a:prstGeom prst="rect">
            <a:avLst/>
          </a:prstGeom>
        </p:spPr>
      </p:pic>
      <p:sp>
        <p:nvSpPr>
          <p:cNvPr id="14" name="Rectangle 5"/>
          <p:cNvSpPr/>
          <p:nvPr/>
        </p:nvSpPr>
        <p:spPr>
          <a:xfrm>
            <a:off x="468313" y="41448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1 z 10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3 z 10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5 z 10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téměř všichni </a:t>
            </a:r>
            <a:endParaRPr lang="en-US" dirty="0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479425" y="3017428"/>
            <a:ext cx="4572000" cy="830997"/>
          </a:xfrm>
          <a:prstGeom prst="rect">
            <a:avLst/>
          </a:prstGeom>
        </p:spPr>
        <p:txBody>
          <a:bodyPr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2400" dirty="0">
                <a:solidFill>
                  <a:srgbClr val="002D65"/>
                </a:solidFill>
                <a:latin typeface="Open Sans"/>
              </a:rPr>
              <a:t>Kolik 15–16letých v České republice pije pravidelně?</a:t>
            </a:r>
          </a:p>
        </p:txBody>
      </p:sp>
      <p:pic>
        <p:nvPicPr>
          <p:cNvPr id="16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1798504"/>
            <a:ext cx="1839759" cy="219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3478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581026" y="2501900"/>
            <a:ext cx="2695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809747"/>
            <a:ext cx="4608512" cy="5800455"/>
          </a:xfrm>
          <a:prstGeom prst="rect">
            <a:avLst/>
          </a:prstGeom>
        </p:spPr>
      </p:pic>
      <p:sp>
        <p:nvSpPr>
          <p:cNvPr id="8" name="Rectangle 5"/>
          <p:cNvSpPr/>
          <p:nvPr/>
        </p:nvSpPr>
        <p:spPr>
          <a:xfrm>
            <a:off x="468313" y="2671686"/>
            <a:ext cx="41703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Zavolat </a:t>
            </a:r>
            <a:r>
              <a:rPr lang="cs-CZ" dirty="0">
                <a:solidFill>
                  <a:prstClr val="black"/>
                </a:solidFill>
                <a:latin typeface="Open Sans"/>
              </a:rPr>
              <a:t>záchranku a řídit se 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/>
            </a:r>
            <a:br>
              <a:rPr lang="cs-CZ" dirty="0" smtClean="0">
                <a:solidFill>
                  <a:prstClr val="black"/>
                </a:solidFill>
                <a:latin typeface="Open Sans"/>
              </a:rPr>
            </a:br>
            <a:r>
              <a:rPr lang="cs-CZ" dirty="0" smtClean="0">
                <a:solidFill>
                  <a:prstClr val="black"/>
                </a:solidFill>
                <a:latin typeface="Open Sans"/>
              </a:rPr>
              <a:t>pokyny</a:t>
            </a:r>
            <a:r>
              <a:rPr lang="cs-CZ" dirty="0">
                <a:solidFill>
                  <a:prstClr val="black"/>
                </a:solidFill>
                <a:latin typeface="Open Sans"/>
              </a:rPr>
              <a:t>, které 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>obdrží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Zajistit Elišku do stabilizované polohy</a:t>
            </a:r>
            <a:r>
              <a:rPr lang="cs-CZ" dirty="0" smtClean="0">
                <a:solidFill>
                  <a:prstClr val="black"/>
                </a:solidFill>
                <a:latin typeface="Arial"/>
                <a:cs typeface="Arial"/>
              </a:rPr>
              <a:t> 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>a </a:t>
            </a:r>
            <a:r>
              <a:rPr lang="cs-CZ" dirty="0">
                <a:solidFill>
                  <a:prstClr val="black"/>
                </a:solidFill>
                <a:latin typeface="Open Sans"/>
              </a:rPr>
              <a:t>vydat se pro 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>pomoc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Pokud Eliška dýchá</a:t>
            </a:r>
            <a:r>
              <a:rPr lang="cs-CZ" dirty="0">
                <a:solidFill>
                  <a:prstClr val="black"/>
                </a:solidFill>
                <a:latin typeface="Open Sans"/>
              </a:rPr>
              <a:t>, utéct, 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/>
            </a:r>
            <a:br>
              <a:rPr lang="cs-CZ" dirty="0" smtClean="0">
                <a:solidFill>
                  <a:prstClr val="black"/>
                </a:solidFill>
                <a:latin typeface="Open Sans"/>
              </a:rPr>
            </a:br>
            <a:r>
              <a:rPr lang="cs-CZ" dirty="0" smtClean="0">
                <a:solidFill>
                  <a:prstClr val="black"/>
                </a:solidFill>
                <a:latin typeface="Open Sans"/>
              </a:rPr>
              <a:t>aby neměli průšvih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Přinutit Elišku vypít </a:t>
            </a:r>
            <a:r>
              <a:rPr lang="cs-CZ" dirty="0">
                <a:solidFill>
                  <a:prstClr val="black"/>
                </a:solidFill>
                <a:latin typeface="Open Sans"/>
              </a:rPr>
              <a:t>co 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>nejvíc </a:t>
            </a:r>
            <a:r>
              <a:rPr lang="cs-CZ" dirty="0">
                <a:solidFill>
                  <a:prstClr val="black"/>
                </a:solidFill>
                <a:latin typeface="Open Sans"/>
              </a:rPr>
              <a:t>tekutin, aby se alkohol naředil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endParaRPr lang="en-US" dirty="0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479425" y="1544228"/>
            <a:ext cx="4572000" cy="830997"/>
          </a:xfrm>
          <a:prstGeom prst="rect">
            <a:avLst/>
          </a:prstGeom>
        </p:spPr>
        <p:txBody>
          <a:bodyPr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2400" dirty="0">
                <a:solidFill>
                  <a:srgbClr val="002D65"/>
                </a:solidFill>
                <a:latin typeface="Open Sans"/>
              </a:rPr>
              <a:t>Jak by měli Petr a Katka zareagovat? </a:t>
            </a:r>
          </a:p>
        </p:txBody>
      </p:sp>
    </p:spTree>
    <p:extLst>
      <p:ext uri="{BB962C8B-B14F-4D97-AF65-F5344CB8AC3E}">
        <p14:creationId xmlns:p14="http://schemas.microsoft.com/office/powerpoint/2010/main" xmlns="" val="2197796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6276975" y="286426"/>
            <a:ext cx="1946004" cy="1356571"/>
          </a:xfrm>
          <a:custGeom>
            <a:avLst/>
            <a:gdLst>
              <a:gd name="T0" fmla="*/ 2747 w 3108"/>
              <a:gd name="T1" fmla="*/ 0 h 1282"/>
              <a:gd name="T2" fmla="*/ 425 w 3108"/>
              <a:gd name="T3" fmla="*/ 0 h 1282"/>
              <a:gd name="T4" fmla="*/ 0 w 3108"/>
              <a:gd name="T5" fmla="*/ 365 h 1282"/>
              <a:gd name="T6" fmla="*/ 0 w 3108"/>
              <a:gd name="T7" fmla="*/ 661 h 1282"/>
              <a:gd name="T8" fmla="*/ 406 w 3108"/>
              <a:gd name="T9" fmla="*/ 1055 h 1282"/>
              <a:gd name="T10" fmla="*/ 300 w 3108"/>
              <a:gd name="T11" fmla="*/ 1182 h 1282"/>
              <a:gd name="T12" fmla="*/ 757 w 3108"/>
              <a:gd name="T13" fmla="*/ 1076 h 1282"/>
              <a:gd name="T14" fmla="*/ 2747 w 3108"/>
              <a:gd name="T15" fmla="*/ 1076 h 1282"/>
              <a:gd name="T16" fmla="*/ 3108 w 3108"/>
              <a:gd name="T17" fmla="*/ 661 h 1282"/>
              <a:gd name="T18" fmla="*/ 3108 w 3108"/>
              <a:gd name="T19" fmla="*/ 365 h 1282"/>
              <a:gd name="T20" fmla="*/ 2747 w 3108"/>
              <a:gd name="T21" fmla="*/ 0 h 1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08" h="1282">
                <a:moveTo>
                  <a:pt x="2747" y="0"/>
                </a:moveTo>
                <a:cubicBezTo>
                  <a:pt x="425" y="0"/>
                  <a:pt x="425" y="0"/>
                  <a:pt x="425" y="0"/>
                </a:cubicBezTo>
                <a:cubicBezTo>
                  <a:pt x="207" y="0"/>
                  <a:pt x="0" y="147"/>
                  <a:pt x="0" y="365"/>
                </a:cubicBezTo>
                <a:cubicBezTo>
                  <a:pt x="0" y="661"/>
                  <a:pt x="0" y="661"/>
                  <a:pt x="0" y="661"/>
                </a:cubicBezTo>
                <a:cubicBezTo>
                  <a:pt x="0" y="877"/>
                  <a:pt x="190" y="1053"/>
                  <a:pt x="406" y="1055"/>
                </a:cubicBezTo>
                <a:cubicBezTo>
                  <a:pt x="382" y="1124"/>
                  <a:pt x="315" y="1143"/>
                  <a:pt x="300" y="1182"/>
                </a:cubicBezTo>
                <a:cubicBezTo>
                  <a:pt x="262" y="1282"/>
                  <a:pt x="571" y="1204"/>
                  <a:pt x="757" y="1076"/>
                </a:cubicBezTo>
                <a:cubicBezTo>
                  <a:pt x="2747" y="1076"/>
                  <a:pt x="2747" y="1076"/>
                  <a:pt x="2747" y="1076"/>
                </a:cubicBezTo>
                <a:cubicBezTo>
                  <a:pt x="2964" y="1076"/>
                  <a:pt x="3108" y="878"/>
                  <a:pt x="3108" y="661"/>
                </a:cubicBezTo>
                <a:cubicBezTo>
                  <a:pt x="3108" y="365"/>
                  <a:pt x="3108" y="365"/>
                  <a:pt x="3108" y="365"/>
                </a:cubicBezTo>
                <a:cubicBezTo>
                  <a:pt x="3108" y="147"/>
                  <a:pt x="2964" y="0"/>
                  <a:pt x="2747" y="0"/>
                </a:cubicBezTo>
                <a:close/>
              </a:path>
            </a:pathLst>
          </a:custGeom>
          <a:noFill/>
          <a:ln w="3175" cap="rnd">
            <a:solidFill>
              <a:srgbClr val="221F1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98281" y="439851"/>
            <a:ext cx="1733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Dalo </a:t>
            </a:r>
            <a:r>
              <a:rPr lang="cs-CZ" dirty="0">
                <a:solidFill>
                  <a:prstClr val="black"/>
                </a:solidFill>
                <a:latin typeface="Open Sans"/>
              </a:rPr>
              <a:t>se tomu </a:t>
            </a:r>
            <a:endParaRPr lang="cs-CZ" dirty="0" smtClean="0">
              <a:solidFill>
                <a:prstClr val="black"/>
              </a:solidFill>
              <a:latin typeface="Open San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dirty="0" smtClean="0">
                <a:solidFill>
                  <a:prstClr val="black"/>
                </a:solidFill>
                <a:latin typeface="Open Sans"/>
              </a:rPr>
              <a:t>zabránit?</a:t>
            </a:r>
            <a:endParaRPr lang="en-US" dirty="0">
              <a:solidFill>
                <a:prstClr val="black"/>
              </a:solidFill>
              <a:latin typeface="Open San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908839"/>
            <a:ext cx="1696549" cy="54467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40313" y="908837"/>
            <a:ext cx="1727173" cy="5446701"/>
          </a:xfrm>
          <a:prstGeom prst="rect">
            <a:avLst/>
          </a:prstGeom>
        </p:spPr>
      </p:pic>
      <p:sp>
        <p:nvSpPr>
          <p:cNvPr id="9" name="Rectangle 5"/>
          <p:cNvSpPr/>
          <p:nvPr/>
        </p:nvSpPr>
        <p:spPr>
          <a:xfrm>
            <a:off x="468313" y="41448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Žádný bezpečný limit není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Jeden drink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Dva drinky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cs-CZ" dirty="0">
                <a:solidFill>
                  <a:prstClr val="black"/>
                </a:solidFill>
                <a:latin typeface="Open Sans"/>
              </a:rPr>
              <a:t>Čtyři drinky </a:t>
            </a:r>
            <a:endParaRPr lang="en-US" dirty="0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79427" y="2648097"/>
            <a:ext cx="4885055" cy="120032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2400" dirty="0">
                <a:solidFill>
                  <a:srgbClr val="002D65"/>
                </a:solidFill>
                <a:latin typeface="Open Sans"/>
              </a:rPr>
              <a:t>Jaký je bezpečný limit pro konzumaci alkoholických nápojů ve věku nižším než 18 let?</a:t>
            </a:r>
          </a:p>
        </p:txBody>
      </p:sp>
      <p:cxnSp>
        <p:nvCxnSpPr>
          <p:cNvPr id="13" name="Straight Connector 5"/>
          <p:cNvCxnSpPr/>
          <p:nvPr/>
        </p:nvCxnSpPr>
        <p:spPr>
          <a:xfrm>
            <a:off x="581026" y="3975100"/>
            <a:ext cx="2695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84037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0"/>
            <a:ext cx="918845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ovéPole 1"/>
          <p:cNvSpPr txBox="1">
            <a:spLocks noChangeArrowheads="1"/>
          </p:cNvSpPr>
          <p:nvPr/>
        </p:nvSpPr>
        <p:spPr bwMode="auto">
          <a:xfrm>
            <a:off x="1043608" y="1988840"/>
            <a:ext cx="6984776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</a:rPr>
              <a:t>FÓRUM  „PIJ S ROZUMEM“</a:t>
            </a:r>
          </a:p>
          <a:p>
            <a:pPr algn="ctr" eaLnBrk="1" hangingPunct="1">
              <a:defRPr/>
            </a:pPr>
            <a:endParaRPr lang="cs-CZ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eaLnBrk="1" hangingPunct="1">
              <a:defRPr/>
            </a:pPr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</a:rPr>
              <a:t>Prevence škodlivého vlivu alkoholu na člověka  a jeho zodpovědná konzumace</a:t>
            </a:r>
          </a:p>
        </p:txBody>
      </p:sp>
      <p:sp>
        <p:nvSpPr>
          <p:cNvPr id="2052" name="TextovéPole 2"/>
          <p:cNvSpPr txBox="1">
            <a:spLocks noChangeArrowheads="1"/>
          </p:cNvSpPr>
          <p:nvPr/>
        </p:nvSpPr>
        <p:spPr bwMode="auto">
          <a:xfrm>
            <a:off x="539750" y="3644900"/>
            <a:ext cx="813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2054" name="TextovéPole 1"/>
          <p:cNvSpPr txBox="1">
            <a:spLocks noChangeArrowheads="1"/>
          </p:cNvSpPr>
          <p:nvPr/>
        </p:nvSpPr>
        <p:spPr bwMode="auto">
          <a:xfrm>
            <a:off x="971600" y="2852936"/>
            <a:ext cx="7135812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algn="ctr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algn="ctr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algn="ctr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algn="ctr">
              <a:lnSpc>
                <a:spcPct val="150000"/>
              </a:lnSpc>
            </a:pPr>
            <a:r>
              <a:rPr lang="cs-CZ" sz="1600" b="1" dirty="0" smtClean="0">
                <a:latin typeface="Arial" charset="0"/>
                <a:cs typeface="Arial" charset="0"/>
              </a:rPr>
              <a:t>Vladimír Darebník</a:t>
            </a:r>
            <a:r>
              <a:rPr lang="cs-CZ" sz="1600" dirty="0">
                <a:latin typeface="Arial" charset="0"/>
                <a:cs typeface="Arial" charset="0"/>
              </a:rPr>
              <a:t>, </a:t>
            </a:r>
            <a:endParaRPr lang="cs-CZ" sz="1600" dirty="0" smtClean="0">
              <a:latin typeface="Arial" charset="0"/>
              <a:cs typeface="Arial" charset="0"/>
            </a:endParaRPr>
          </a:p>
          <a:p>
            <a:pPr algn="ctr">
              <a:lnSpc>
                <a:spcPct val="150000"/>
              </a:lnSpc>
            </a:pPr>
            <a:r>
              <a:rPr lang="cs-CZ" sz="1600" dirty="0" smtClean="0">
                <a:latin typeface="Arial" charset="0"/>
                <a:cs typeface="Arial" charset="0"/>
              </a:rPr>
              <a:t>viceprezident </a:t>
            </a:r>
            <a:r>
              <a:rPr lang="cs-CZ" sz="1600" dirty="0">
                <a:latin typeface="Arial" charset="0"/>
                <a:cs typeface="Arial" charset="0"/>
              </a:rPr>
              <a:t>Unie výrobců a dovozců lihovin </a:t>
            </a:r>
            <a:endParaRPr lang="cs-CZ" sz="1600" dirty="0" smtClean="0">
              <a:latin typeface="Arial" charset="0"/>
              <a:cs typeface="Arial" charset="0"/>
            </a:endParaRPr>
          </a:p>
          <a:p>
            <a:pPr algn="ctr">
              <a:lnSpc>
                <a:spcPct val="150000"/>
              </a:lnSpc>
            </a:pPr>
            <a:r>
              <a:rPr lang="cs-CZ" sz="1600" dirty="0" smtClean="0">
                <a:latin typeface="Arial" charset="0"/>
                <a:cs typeface="Arial" charset="0"/>
              </a:rPr>
              <a:t>Provozní ředitel Jan </a:t>
            </a:r>
            <a:r>
              <a:rPr lang="cs-CZ" sz="1600" dirty="0" err="1" smtClean="0">
                <a:latin typeface="Arial" charset="0"/>
                <a:cs typeface="Arial" charset="0"/>
              </a:rPr>
              <a:t>Becher</a:t>
            </a:r>
            <a:r>
              <a:rPr lang="cs-CZ" sz="1600" dirty="0" smtClean="0">
                <a:latin typeface="Arial" charset="0"/>
                <a:cs typeface="Arial" charset="0"/>
              </a:rPr>
              <a:t> – Karlovarská Becherovka a.s.</a:t>
            </a:r>
            <a:endParaRPr lang="cs-CZ" sz="16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ovéPole 1"/>
          <p:cNvSpPr txBox="1">
            <a:spLocks noChangeArrowheads="1"/>
          </p:cNvSpPr>
          <p:nvPr/>
        </p:nvSpPr>
        <p:spPr bwMode="auto">
          <a:xfrm>
            <a:off x="5019931" y="1484784"/>
            <a:ext cx="22323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 smtClean="0">
                <a:solidFill>
                  <a:srgbClr val="376092"/>
                </a:solidFill>
                <a:latin typeface="Arial" charset="0"/>
                <a:cs typeface="Arial" charset="0"/>
              </a:rPr>
              <a:t>Členové UVDL</a:t>
            </a:r>
            <a:endParaRPr lang="cs-CZ" dirty="0">
              <a:solidFill>
                <a:srgbClr val="376092"/>
              </a:solidFill>
              <a:latin typeface="Arial" charset="0"/>
              <a:cs typeface="Arial" charset="0"/>
            </a:endParaRPr>
          </a:p>
          <a:p>
            <a:endParaRPr lang="cs-CZ" dirty="0">
              <a:latin typeface="Arial" charset="0"/>
              <a:cs typeface="Arial" charset="0"/>
            </a:endParaRPr>
          </a:p>
        </p:txBody>
      </p:sp>
      <p:sp>
        <p:nvSpPr>
          <p:cNvPr id="3076" name="TextovéPole 2"/>
          <p:cNvSpPr txBox="1">
            <a:spLocks noChangeArrowheads="1"/>
          </p:cNvSpPr>
          <p:nvPr/>
        </p:nvSpPr>
        <p:spPr bwMode="auto">
          <a:xfrm>
            <a:off x="5019931" y="1844824"/>
            <a:ext cx="4124069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cs-CZ" sz="1600" dirty="0" err="1" smtClean="0"/>
              <a:t>Aromka</a:t>
            </a:r>
            <a:r>
              <a:rPr lang="cs-CZ" sz="1600" dirty="0" smtClean="0"/>
              <a:t> Brno, s.r.o.</a:t>
            </a:r>
          </a:p>
          <a:p>
            <a:pPr eaLnBrk="1" hangingPunct="1"/>
            <a:r>
              <a:rPr lang="cs-CZ" sz="1600" dirty="0" smtClean="0"/>
              <a:t>Bohemia Sekt, s.r.o.*</a:t>
            </a:r>
          </a:p>
          <a:p>
            <a:pPr eaLnBrk="1" hangingPunct="1"/>
            <a:r>
              <a:rPr lang="cs-CZ" sz="1600" dirty="0" err="1" smtClean="0"/>
              <a:t>Brown</a:t>
            </a:r>
            <a:r>
              <a:rPr lang="cs-CZ" sz="1600" dirty="0" smtClean="0"/>
              <a:t>-Forman Czech </a:t>
            </a:r>
            <a:r>
              <a:rPr lang="en-US" sz="1600" dirty="0" smtClean="0"/>
              <a:t>&amp;</a:t>
            </a:r>
            <a:r>
              <a:rPr lang="cs-CZ" sz="1600" dirty="0" smtClean="0"/>
              <a:t> </a:t>
            </a:r>
            <a:r>
              <a:rPr lang="cs-CZ" sz="1600" dirty="0" err="1" smtClean="0"/>
              <a:t>Slovak</a:t>
            </a:r>
            <a:r>
              <a:rPr lang="cs-CZ" sz="1600" dirty="0" smtClean="0"/>
              <a:t> </a:t>
            </a:r>
            <a:r>
              <a:rPr lang="cs-CZ" sz="1600" dirty="0" err="1" smtClean="0"/>
              <a:t>Republics</a:t>
            </a:r>
            <a:r>
              <a:rPr lang="cs-CZ" sz="1600" dirty="0" smtClean="0"/>
              <a:t>, s.r.o.*</a:t>
            </a:r>
          </a:p>
          <a:p>
            <a:pPr eaLnBrk="1" hangingPunct="1"/>
            <a:r>
              <a:rPr lang="cs-CZ" sz="1600" dirty="0" err="1" smtClean="0"/>
              <a:t>Fruko</a:t>
            </a:r>
            <a:r>
              <a:rPr lang="cs-CZ" sz="1600" dirty="0" smtClean="0"/>
              <a:t>-Schulz, s.r.o.*</a:t>
            </a:r>
          </a:p>
          <a:p>
            <a:pPr eaLnBrk="1" hangingPunct="1"/>
            <a:r>
              <a:rPr lang="cs-CZ" sz="1600" dirty="0" smtClean="0"/>
              <a:t>Global Spirits, s.r.o.*</a:t>
            </a:r>
          </a:p>
          <a:p>
            <a:pPr eaLnBrk="1" hangingPunct="1"/>
            <a:r>
              <a:rPr lang="cs-CZ" sz="1600" dirty="0" err="1" smtClean="0"/>
              <a:t>Granette</a:t>
            </a:r>
            <a:r>
              <a:rPr lang="cs-CZ" sz="1600" dirty="0" smtClean="0"/>
              <a:t> &amp; </a:t>
            </a:r>
            <a:r>
              <a:rPr lang="cs-CZ" sz="1600" dirty="0" err="1" smtClean="0"/>
              <a:t>Starorežná</a:t>
            </a:r>
            <a:r>
              <a:rPr lang="cs-CZ" sz="1600" dirty="0" smtClean="0"/>
              <a:t> </a:t>
            </a:r>
            <a:r>
              <a:rPr lang="cs-CZ" sz="1600" dirty="0" err="1" smtClean="0"/>
              <a:t>Destileries</a:t>
            </a:r>
            <a:r>
              <a:rPr lang="cs-CZ" sz="1600" dirty="0" smtClean="0"/>
              <a:t>, a.s.</a:t>
            </a:r>
            <a:endParaRPr lang="en-US" sz="1600" dirty="0" smtClean="0"/>
          </a:p>
          <a:p>
            <a:pPr eaLnBrk="1" hangingPunct="1"/>
            <a:r>
              <a:rPr lang="cs-CZ" sz="1600" dirty="0" smtClean="0"/>
              <a:t>Jan </a:t>
            </a:r>
            <a:r>
              <a:rPr lang="cs-CZ" sz="1600" dirty="0" err="1" smtClean="0"/>
              <a:t>Becher</a:t>
            </a:r>
            <a:r>
              <a:rPr lang="cs-CZ" sz="1600" dirty="0" smtClean="0"/>
              <a:t> – Karlovarská Becherovka a.s.*</a:t>
            </a:r>
            <a:endParaRPr lang="en-US" sz="1600" dirty="0" smtClean="0"/>
          </a:p>
          <a:p>
            <a:pPr eaLnBrk="1" hangingPunct="1"/>
            <a:r>
              <a:rPr lang="cs-CZ" sz="1600" dirty="0" smtClean="0"/>
              <a:t>Milan Metelka, a.s.</a:t>
            </a:r>
          </a:p>
          <a:p>
            <a:pPr eaLnBrk="1" hangingPunct="1"/>
            <a:r>
              <a:rPr lang="cs-CZ" sz="1600" dirty="0" smtClean="0"/>
              <a:t>REMY COINTREAU Czech </a:t>
            </a:r>
            <a:r>
              <a:rPr lang="cs-CZ" sz="1600" dirty="0" err="1" smtClean="0"/>
              <a:t>Republic</a:t>
            </a:r>
            <a:r>
              <a:rPr lang="cs-CZ" sz="1600" dirty="0" smtClean="0"/>
              <a:t> s.r.o.*</a:t>
            </a:r>
            <a:endParaRPr lang="en-US" sz="1600" dirty="0" smtClean="0"/>
          </a:p>
          <a:p>
            <a:pPr eaLnBrk="1" hangingPunct="1"/>
            <a:r>
              <a:rPr lang="cs-CZ" sz="1600" dirty="0" smtClean="0"/>
              <a:t>Rudolf Jelínek, a.s.</a:t>
            </a:r>
          </a:p>
          <a:p>
            <a:pPr eaLnBrk="1" hangingPunct="1"/>
            <a:r>
              <a:rPr lang="cs-CZ" sz="1600" dirty="0" smtClean="0"/>
              <a:t>STOCK Plzeň-</a:t>
            </a:r>
            <a:r>
              <a:rPr lang="cs-CZ" sz="1600" dirty="0" err="1" smtClean="0"/>
              <a:t>Božkov</a:t>
            </a:r>
            <a:r>
              <a:rPr lang="cs-CZ" sz="1600" dirty="0" smtClean="0"/>
              <a:t> s.r.o. *</a:t>
            </a:r>
          </a:p>
          <a:p>
            <a:pPr eaLnBrk="1" hangingPunct="1"/>
            <a:r>
              <a:rPr lang="cs-CZ" sz="1600" dirty="0" smtClean="0"/>
              <a:t>St. </a:t>
            </a:r>
            <a:r>
              <a:rPr lang="cs-CZ" sz="1600" dirty="0" err="1" smtClean="0"/>
              <a:t>Nicolaus</a:t>
            </a:r>
            <a:r>
              <a:rPr lang="cs-CZ" sz="1600" dirty="0" smtClean="0"/>
              <a:t> </a:t>
            </a:r>
            <a:r>
              <a:rPr lang="cs-CZ" sz="1600" dirty="0" err="1" smtClean="0"/>
              <a:t>Trade</a:t>
            </a:r>
            <a:r>
              <a:rPr lang="cs-CZ" sz="1600" dirty="0" smtClean="0"/>
              <a:t> CZ, s.r.o.*</a:t>
            </a:r>
          </a:p>
          <a:p>
            <a:pPr eaLnBrk="1" hangingPunct="1"/>
            <a:r>
              <a:rPr lang="cs-CZ" sz="1600" dirty="0" err="1" smtClean="0"/>
              <a:t>Bartida</a:t>
            </a:r>
            <a:r>
              <a:rPr lang="cs-CZ" sz="1600" dirty="0" smtClean="0"/>
              <a:t>, s.r.o.</a:t>
            </a:r>
          </a:p>
          <a:p>
            <a:pPr eaLnBrk="1" hangingPunct="1"/>
            <a:r>
              <a:rPr lang="cs-CZ" sz="1600" dirty="0" smtClean="0"/>
              <a:t>Linea Nivnice , a.s.</a:t>
            </a:r>
          </a:p>
          <a:p>
            <a:pPr eaLnBrk="1" hangingPunct="1"/>
            <a:r>
              <a:rPr lang="cs-CZ" sz="1600" dirty="0" smtClean="0"/>
              <a:t>Ultra Premium </a:t>
            </a:r>
            <a:r>
              <a:rPr lang="cs-CZ" sz="1600" dirty="0" err="1" smtClean="0"/>
              <a:t>Brands</a:t>
            </a:r>
            <a:r>
              <a:rPr lang="cs-CZ" sz="1600" dirty="0" smtClean="0"/>
              <a:t> – </a:t>
            </a:r>
            <a:r>
              <a:rPr lang="cs-CZ" sz="1600" dirty="0" err="1" smtClean="0"/>
              <a:t>Central</a:t>
            </a:r>
            <a:r>
              <a:rPr lang="cs-CZ" sz="1600" dirty="0" smtClean="0"/>
              <a:t> Europe, s.r.o.</a:t>
            </a:r>
          </a:p>
          <a:p>
            <a:pPr eaLnBrk="1" hangingPunct="1"/>
            <a:r>
              <a:rPr lang="cs-CZ" sz="1600" dirty="0" err="1" smtClean="0"/>
              <a:t>Liqui</a:t>
            </a:r>
            <a:r>
              <a:rPr lang="cs-CZ" sz="1600" dirty="0" smtClean="0"/>
              <a:t> B Zámecký ovocný lihovar Blatná s.r.o.</a:t>
            </a:r>
          </a:p>
          <a:p>
            <a:pPr marL="285750" indent="-285750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</a:pPr>
            <a:endParaRPr lang="cs-CZ" sz="1700" dirty="0">
              <a:latin typeface="Arial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332656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0070C0"/>
                </a:solidFill>
                <a:latin typeface="Arial Black" pitchFamily="34" charset="0"/>
              </a:rPr>
              <a:t>Kdo jsme ?</a:t>
            </a:r>
            <a:endParaRPr lang="en-US" sz="32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412776"/>
            <a:ext cx="43924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0070C0"/>
                </a:solidFill>
              </a:rPr>
              <a:t>Unie výrobců a dovozců lihovin</a:t>
            </a:r>
          </a:p>
          <a:p>
            <a:endParaRPr lang="cs-CZ" sz="2400" b="1" dirty="0" smtClean="0">
              <a:solidFill>
                <a:srgbClr val="0070C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cs-CZ" sz="2400" b="1" dirty="0" smtClean="0">
                <a:solidFill>
                  <a:srgbClr val="0070C0"/>
                </a:solidFill>
              </a:rPr>
              <a:t> </a:t>
            </a:r>
            <a:r>
              <a:rPr lang="cs-CZ" sz="2400" b="1" dirty="0" smtClean="0"/>
              <a:t>Největší profesní sdružení výrobců a dovozců lihovin v ČR</a:t>
            </a:r>
          </a:p>
          <a:p>
            <a:pPr>
              <a:buFont typeface="Arial" pitchFamily="34" charset="0"/>
              <a:buChar char="•"/>
            </a:pPr>
            <a:endParaRPr lang="cs-CZ" sz="2400" b="1" dirty="0" smtClean="0"/>
          </a:p>
          <a:p>
            <a:pPr>
              <a:buFont typeface="Arial" pitchFamily="34" charset="0"/>
              <a:buChar char="•"/>
            </a:pPr>
            <a:r>
              <a:rPr lang="cs-CZ" sz="2400" b="1" dirty="0"/>
              <a:t> Členy UVDL jsou jak velké renomované firmy (i zahraniční) tak i malí čeští výrobci                   a </a:t>
            </a:r>
            <a:r>
              <a:rPr lang="cs-CZ" sz="2400" b="1" dirty="0" smtClean="0"/>
              <a:t>distributoři </a:t>
            </a:r>
          </a:p>
          <a:p>
            <a:endParaRPr lang="cs-CZ" sz="2400" b="1" dirty="0" smtClean="0"/>
          </a:p>
          <a:p>
            <a:pPr>
              <a:buFont typeface="Arial" pitchFamily="34" charset="0"/>
              <a:buChar char="•"/>
            </a:pPr>
            <a:r>
              <a:rPr lang="cs-CZ" sz="2400" b="1" dirty="0" smtClean="0"/>
              <a:t> Sdružuje 16 výrobců                      a dovozců lihovin   </a:t>
            </a:r>
            <a:endParaRPr lang="cs-CZ" sz="2400" b="1" dirty="0" smtClean="0">
              <a:solidFill>
                <a:srgbClr val="0070C0"/>
              </a:solidFill>
            </a:endParaRPr>
          </a:p>
          <a:p>
            <a:endParaRPr lang="en-US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Graf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21788245"/>
              </p:ext>
            </p:extLst>
          </p:nvPr>
        </p:nvGraphicFramePr>
        <p:xfrm>
          <a:off x="467544" y="3861048"/>
          <a:ext cx="4896544" cy="2607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71800" y="188640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srgbClr val="0070C0"/>
                </a:solidFill>
                <a:latin typeface="Arial Black" pitchFamily="34" charset="0"/>
              </a:rPr>
              <a:t>Proč podpora preventivních programů</a:t>
            </a:r>
            <a:endParaRPr lang="en-US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1484784"/>
            <a:ext cx="87129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400" dirty="0" smtClean="0"/>
              <a:t> Rozumná konzumace alkoholu = Pij s rozumem</a:t>
            </a:r>
          </a:p>
          <a:p>
            <a:endParaRPr lang="cs-CZ" sz="2400" dirty="0" smtClean="0"/>
          </a:p>
          <a:p>
            <a:r>
              <a:rPr lang="cs-CZ" sz="2400" dirty="0" smtClean="0"/>
              <a:t>                                                          vs.</a:t>
            </a:r>
            <a:endParaRPr lang="cs-CZ" sz="2400" dirty="0"/>
          </a:p>
          <a:p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 Příjemné chvíle zábavy nebo odpočinku s přáteli </a:t>
            </a:r>
          </a:p>
          <a:p>
            <a:pPr>
              <a:buFont typeface="Arial" pitchFamily="34" charset="0"/>
              <a:buChar char="•"/>
            </a:pPr>
            <a:endParaRPr lang="cs-CZ" sz="2400" dirty="0" smtClean="0"/>
          </a:p>
          <a:p>
            <a:pPr>
              <a:buFont typeface="Arial" pitchFamily="34" charset="0"/>
              <a:buChar char="•"/>
            </a:pPr>
            <a:endParaRPr lang="cs-CZ" sz="2400" dirty="0" smtClean="0"/>
          </a:p>
          <a:p>
            <a:r>
              <a:rPr lang="cs-CZ" sz="2400" dirty="0" smtClean="0"/>
              <a:t>                                                         vs. </a:t>
            </a:r>
            <a:endParaRPr lang="cs-CZ" sz="2400" dirty="0"/>
          </a:p>
          <a:p>
            <a:pPr>
              <a:buFont typeface="Arial" pitchFamily="34" charset="0"/>
              <a:buChar char="•"/>
            </a:pPr>
            <a:endParaRPr lang="cs-CZ" sz="2400" dirty="0" smtClean="0"/>
          </a:p>
          <a:p>
            <a:pPr>
              <a:buFont typeface="Arial" pitchFamily="34" charset="0"/>
              <a:buChar char="•"/>
            </a:pPr>
            <a:endParaRPr lang="cs-CZ" sz="2400" dirty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 Absolutní </a:t>
            </a:r>
            <a:r>
              <a:rPr lang="cs-CZ" sz="2400" b="1" dirty="0" smtClean="0">
                <a:solidFill>
                  <a:srgbClr val="FF0000"/>
                </a:solidFill>
              </a:rPr>
              <a:t>zákaz podávání alkoholu mladistvým!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 Jedinečný projekt osvěty mezi dětmi – „Pobavme se o alkoholu“</a:t>
            </a:r>
            <a:endParaRPr lang="cs-CZ" sz="2400" dirty="0"/>
          </a:p>
          <a:p>
            <a:endParaRPr lang="en-US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708"/>
          <a:stretch/>
        </p:blipFill>
        <p:spPr bwMode="auto">
          <a:xfrm>
            <a:off x="1452587" y="1916832"/>
            <a:ext cx="2638425" cy="76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89" t="32647" r="48133" b="33677"/>
          <a:stretch/>
        </p:blipFill>
        <p:spPr bwMode="auto">
          <a:xfrm>
            <a:off x="5073716" y="1966605"/>
            <a:ext cx="436728" cy="721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38" t="32647" b="33677"/>
          <a:stretch/>
        </p:blipFill>
        <p:spPr bwMode="auto">
          <a:xfrm>
            <a:off x="5486400" y="1939880"/>
            <a:ext cx="624972" cy="721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89" t="32647" r="48133" b="33677"/>
          <a:stretch/>
        </p:blipFill>
        <p:spPr bwMode="auto">
          <a:xfrm>
            <a:off x="6081828" y="1939880"/>
            <a:ext cx="436728" cy="721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38" t="32647" b="33677"/>
          <a:stretch/>
        </p:blipFill>
        <p:spPr bwMode="auto">
          <a:xfrm>
            <a:off x="6518556" y="1933584"/>
            <a:ext cx="624972" cy="721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Přímá spojnice 2"/>
          <p:cNvCxnSpPr/>
          <p:nvPr/>
        </p:nvCxnSpPr>
        <p:spPr>
          <a:xfrm flipV="1">
            <a:off x="1619672" y="1916832"/>
            <a:ext cx="2471340" cy="77150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1619672" y="1916832"/>
            <a:ext cx="2471340" cy="77150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57065"/>
            <a:ext cx="2212260" cy="14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8096" y="3457064"/>
            <a:ext cx="2644717" cy="1610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7658" y="185738"/>
            <a:ext cx="4069539" cy="215162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24124" y="718186"/>
            <a:ext cx="335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i="1" dirty="0" smtClean="0">
                <a:solidFill>
                  <a:prstClr val="black"/>
                </a:solidFill>
                <a:latin typeface="Open Sans"/>
              </a:rPr>
              <a:t>Alkohol </a:t>
            </a:r>
            <a:r>
              <a:rPr lang="cs-CZ" i="1" dirty="0">
                <a:solidFill>
                  <a:prstClr val="black"/>
                </a:solidFill>
                <a:latin typeface="Open Sans"/>
              </a:rPr>
              <a:t>není opravdová droga, to by nemohl být legální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.</a:t>
            </a:r>
            <a:endParaRPr lang="cs-CZ" dirty="0">
              <a:solidFill>
                <a:prstClr val="black"/>
              </a:solidFill>
              <a:latin typeface="Open Sans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574802"/>
            <a:ext cx="1684651" cy="5084233"/>
          </a:xfrm>
        </p:spPr>
      </p:pic>
      <p:grpSp>
        <p:nvGrpSpPr>
          <p:cNvPr id="2" name="Group 1"/>
          <p:cNvGrpSpPr/>
          <p:nvPr/>
        </p:nvGrpSpPr>
        <p:grpSpPr>
          <a:xfrm>
            <a:off x="5436810" y="1625737"/>
            <a:ext cx="2326067" cy="3762731"/>
            <a:chOff x="5541342" y="1273626"/>
            <a:chExt cx="2048147" cy="2484868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 rot="21325377">
              <a:off x="5541342" y="1273626"/>
              <a:ext cx="1116928" cy="2361043"/>
            </a:xfrm>
            <a:custGeom>
              <a:avLst/>
              <a:gdLst>
                <a:gd name="T0" fmla="*/ 877 w 942"/>
                <a:gd name="T1" fmla="*/ 1138 h 1994"/>
                <a:gd name="T2" fmla="*/ 819 w 942"/>
                <a:gd name="T3" fmla="*/ 1378 h 1994"/>
                <a:gd name="T4" fmla="*/ 454 w 942"/>
                <a:gd name="T5" fmla="*/ 1578 h 1994"/>
                <a:gd name="T6" fmla="*/ 43 w 942"/>
                <a:gd name="T7" fmla="*/ 1155 h 1994"/>
                <a:gd name="T8" fmla="*/ 398 w 942"/>
                <a:gd name="T9" fmla="*/ 766 h 1994"/>
                <a:gd name="T10" fmla="*/ 638 w 942"/>
                <a:gd name="T11" fmla="*/ 667 h 1994"/>
                <a:gd name="T12" fmla="*/ 727 w 942"/>
                <a:gd name="T13" fmla="*/ 470 h 1994"/>
                <a:gd name="T14" fmla="*/ 465 w 942"/>
                <a:gd name="T15" fmla="*/ 203 h 1994"/>
                <a:gd name="T16" fmla="*/ 207 w 942"/>
                <a:gd name="T17" fmla="*/ 453 h 1994"/>
                <a:gd name="T18" fmla="*/ 223 w 942"/>
                <a:gd name="T19" fmla="*/ 575 h 1994"/>
                <a:gd name="T20" fmla="*/ 11 w 942"/>
                <a:gd name="T21" fmla="*/ 573 h 1994"/>
                <a:gd name="T22" fmla="*/ 1 w 942"/>
                <a:gd name="T23" fmla="*/ 439 h 1994"/>
                <a:gd name="T24" fmla="*/ 473 w 942"/>
                <a:gd name="T25" fmla="*/ 3 h 1994"/>
                <a:gd name="T26" fmla="*/ 939 w 942"/>
                <a:gd name="T27" fmla="*/ 473 h 1994"/>
                <a:gd name="T28" fmla="*/ 752 w 942"/>
                <a:gd name="T29" fmla="*/ 846 h 1994"/>
                <a:gd name="T30" fmla="*/ 452 w 942"/>
                <a:gd name="T31" fmla="*/ 962 h 1994"/>
                <a:gd name="T32" fmla="*/ 252 w 942"/>
                <a:gd name="T33" fmla="*/ 1172 h 1994"/>
                <a:gd name="T34" fmla="*/ 456 w 942"/>
                <a:gd name="T35" fmla="*/ 1383 h 1994"/>
                <a:gd name="T36" fmla="*/ 637 w 942"/>
                <a:gd name="T37" fmla="*/ 1277 h 1994"/>
                <a:gd name="T38" fmla="*/ 668 w 942"/>
                <a:gd name="T39" fmla="*/ 1135 h 1994"/>
                <a:gd name="T40" fmla="*/ 877 w 942"/>
                <a:gd name="T41" fmla="*/ 1138 h 1994"/>
                <a:gd name="T42" fmla="*/ 599 w 942"/>
                <a:gd name="T43" fmla="*/ 1850 h 1994"/>
                <a:gd name="T44" fmla="*/ 452 w 942"/>
                <a:gd name="T45" fmla="*/ 1993 h 1994"/>
                <a:gd name="T46" fmla="*/ 311 w 942"/>
                <a:gd name="T47" fmla="*/ 1847 h 1994"/>
                <a:gd name="T48" fmla="*/ 458 w 942"/>
                <a:gd name="T49" fmla="*/ 1706 h 1994"/>
                <a:gd name="T50" fmla="*/ 599 w 942"/>
                <a:gd name="T51" fmla="*/ 1850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2" h="1994">
                  <a:moveTo>
                    <a:pt x="877" y="1138"/>
                  </a:moveTo>
                  <a:cubicBezTo>
                    <a:pt x="873" y="1251"/>
                    <a:pt x="858" y="1309"/>
                    <a:pt x="819" y="1378"/>
                  </a:cubicBezTo>
                  <a:cubicBezTo>
                    <a:pt x="745" y="1502"/>
                    <a:pt x="608" y="1579"/>
                    <a:pt x="454" y="1578"/>
                  </a:cubicBezTo>
                  <a:cubicBezTo>
                    <a:pt x="218" y="1575"/>
                    <a:pt x="40" y="1393"/>
                    <a:pt x="43" y="1155"/>
                  </a:cubicBezTo>
                  <a:cubicBezTo>
                    <a:pt x="45" y="960"/>
                    <a:pt x="151" y="842"/>
                    <a:pt x="398" y="766"/>
                  </a:cubicBezTo>
                  <a:cubicBezTo>
                    <a:pt x="579" y="710"/>
                    <a:pt x="591" y="704"/>
                    <a:pt x="638" y="667"/>
                  </a:cubicBezTo>
                  <a:cubicBezTo>
                    <a:pt x="693" y="627"/>
                    <a:pt x="726" y="555"/>
                    <a:pt x="727" y="470"/>
                  </a:cubicBezTo>
                  <a:cubicBezTo>
                    <a:pt x="729" y="319"/>
                    <a:pt x="619" y="205"/>
                    <a:pt x="465" y="203"/>
                  </a:cubicBezTo>
                  <a:cubicBezTo>
                    <a:pt x="320" y="202"/>
                    <a:pt x="209" y="308"/>
                    <a:pt x="207" y="453"/>
                  </a:cubicBezTo>
                  <a:cubicBezTo>
                    <a:pt x="207" y="485"/>
                    <a:pt x="209" y="514"/>
                    <a:pt x="223" y="575"/>
                  </a:cubicBezTo>
                  <a:cubicBezTo>
                    <a:pt x="11" y="573"/>
                    <a:pt x="11" y="573"/>
                    <a:pt x="11" y="573"/>
                  </a:cubicBezTo>
                  <a:cubicBezTo>
                    <a:pt x="3" y="503"/>
                    <a:pt x="0" y="477"/>
                    <a:pt x="1" y="439"/>
                  </a:cubicBezTo>
                  <a:cubicBezTo>
                    <a:pt x="3" y="189"/>
                    <a:pt x="209" y="0"/>
                    <a:pt x="473" y="3"/>
                  </a:cubicBezTo>
                  <a:cubicBezTo>
                    <a:pt x="744" y="5"/>
                    <a:pt x="942" y="205"/>
                    <a:pt x="939" y="473"/>
                  </a:cubicBezTo>
                  <a:cubicBezTo>
                    <a:pt x="938" y="627"/>
                    <a:pt x="866" y="771"/>
                    <a:pt x="752" y="846"/>
                  </a:cubicBezTo>
                  <a:cubicBezTo>
                    <a:pt x="688" y="891"/>
                    <a:pt x="644" y="905"/>
                    <a:pt x="452" y="962"/>
                  </a:cubicBezTo>
                  <a:cubicBezTo>
                    <a:pt x="315" y="998"/>
                    <a:pt x="253" y="1064"/>
                    <a:pt x="252" y="1172"/>
                  </a:cubicBezTo>
                  <a:cubicBezTo>
                    <a:pt x="250" y="1288"/>
                    <a:pt x="342" y="1382"/>
                    <a:pt x="456" y="1383"/>
                  </a:cubicBezTo>
                  <a:cubicBezTo>
                    <a:pt x="534" y="1384"/>
                    <a:pt x="604" y="1341"/>
                    <a:pt x="637" y="1277"/>
                  </a:cubicBezTo>
                  <a:cubicBezTo>
                    <a:pt x="655" y="1240"/>
                    <a:pt x="664" y="1208"/>
                    <a:pt x="668" y="1135"/>
                  </a:cubicBezTo>
                  <a:lnTo>
                    <a:pt x="877" y="1138"/>
                  </a:lnTo>
                  <a:close/>
                  <a:moveTo>
                    <a:pt x="599" y="1850"/>
                  </a:moveTo>
                  <a:cubicBezTo>
                    <a:pt x="598" y="1931"/>
                    <a:pt x="534" y="1994"/>
                    <a:pt x="452" y="1993"/>
                  </a:cubicBezTo>
                  <a:cubicBezTo>
                    <a:pt x="374" y="1993"/>
                    <a:pt x="311" y="1925"/>
                    <a:pt x="311" y="1847"/>
                  </a:cubicBezTo>
                  <a:cubicBezTo>
                    <a:pt x="312" y="1768"/>
                    <a:pt x="380" y="1705"/>
                    <a:pt x="458" y="1706"/>
                  </a:cubicBezTo>
                  <a:cubicBezTo>
                    <a:pt x="537" y="1707"/>
                    <a:pt x="600" y="1771"/>
                    <a:pt x="599" y="1850"/>
                  </a:cubicBezTo>
                  <a:close/>
                </a:path>
              </a:pathLst>
            </a:custGeom>
            <a:blipFill>
              <a:blip r:embed="rId5" cstate="print"/>
              <a:stretch>
                <a:fillRect l="-303" t="-1224" r="-3631" b="-2710"/>
              </a:stretch>
            </a:blip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black"/>
                </a:solidFill>
                <a:latin typeface="Open Sans"/>
              </a:endParaRPr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 rot="1057106">
              <a:off x="6684342" y="1845128"/>
              <a:ext cx="905147" cy="1913366"/>
            </a:xfrm>
            <a:custGeom>
              <a:avLst/>
              <a:gdLst>
                <a:gd name="T0" fmla="*/ 877 w 942"/>
                <a:gd name="T1" fmla="*/ 1138 h 1994"/>
                <a:gd name="T2" fmla="*/ 819 w 942"/>
                <a:gd name="T3" fmla="*/ 1378 h 1994"/>
                <a:gd name="T4" fmla="*/ 454 w 942"/>
                <a:gd name="T5" fmla="*/ 1578 h 1994"/>
                <a:gd name="T6" fmla="*/ 43 w 942"/>
                <a:gd name="T7" fmla="*/ 1155 h 1994"/>
                <a:gd name="T8" fmla="*/ 398 w 942"/>
                <a:gd name="T9" fmla="*/ 766 h 1994"/>
                <a:gd name="T10" fmla="*/ 638 w 942"/>
                <a:gd name="T11" fmla="*/ 667 h 1994"/>
                <a:gd name="T12" fmla="*/ 727 w 942"/>
                <a:gd name="T13" fmla="*/ 470 h 1994"/>
                <a:gd name="T14" fmla="*/ 465 w 942"/>
                <a:gd name="T15" fmla="*/ 203 h 1994"/>
                <a:gd name="T16" fmla="*/ 207 w 942"/>
                <a:gd name="T17" fmla="*/ 453 h 1994"/>
                <a:gd name="T18" fmla="*/ 223 w 942"/>
                <a:gd name="T19" fmla="*/ 575 h 1994"/>
                <a:gd name="T20" fmla="*/ 11 w 942"/>
                <a:gd name="T21" fmla="*/ 573 h 1994"/>
                <a:gd name="T22" fmla="*/ 1 w 942"/>
                <a:gd name="T23" fmla="*/ 439 h 1994"/>
                <a:gd name="T24" fmla="*/ 473 w 942"/>
                <a:gd name="T25" fmla="*/ 3 h 1994"/>
                <a:gd name="T26" fmla="*/ 939 w 942"/>
                <a:gd name="T27" fmla="*/ 473 h 1994"/>
                <a:gd name="T28" fmla="*/ 752 w 942"/>
                <a:gd name="T29" fmla="*/ 846 h 1994"/>
                <a:gd name="T30" fmla="*/ 452 w 942"/>
                <a:gd name="T31" fmla="*/ 962 h 1994"/>
                <a:gd name="T32" fmla="*/ 252 w 942"/>
                <a:gd name="T33" fmla="*/ 1172 h 1994"/>
                <a:gd name="T34" fmla="*/ 456 w 942"/>
                <a:gd name="T35" fmla="*/ 1383 h 1994"/>
                <a:gd name="T36" fmla="*/ 637 w 942"/>
                <a:gd name="T37" fmla="*/ 1277 h 1994"/>
                <a:gd name="T38" fmla="*/ 668 w 942"/>
                <a:gd name="T39" fmla="*/ 1135 h 1994"/>
                <a:gd name="T40" fmla="*/ 877 w 942"/>
                <a:gd name="T41" fmla="*/ 1138 h 1994"/>
                <a:gd name="T42" fmla="*/ 599 w 942"/>
                <a:gd name="T43" fmla="*/ 1850 h 1994"/>
                <a:gd name="T44" fmla="*/ 452 w 942"/>
                <a:gd name="T45" fmla="*/ 1993 h 1994"/>
                <a:gd name="T46" fmla="*/ 311 w 942"/>
                <a:gd name="T47" fmla="*/ 1847 h 1994"/>
                <a:gd name="T48" fmla="*/ 458 w 942"/>
                <a:gd name="T49" fmla="*/ 1706 h 1994"/>
                <a:gd name="T50" fmla="*/ 599 w 942"/>
                <a:gd name="T51" fmla="*/ 1850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2" h="1994">
                  <a:moveTo>
                    <a:pt x="877" y="1138"/>
                  </a:moveTo>
                  <a:cubicBezTo>
                    <a:pt x="873" y="1251"/>
                    <a:pt x="858" y="1309"/>
                    <a:pt x="819" y="1378"/>
                  </a:cubicBezTo>
                  <a:cubicBezTo>
                    <a:pt x="745" y="1502"/>
                    <a:pt x="608" y="1579"/>
                    <a:pt x="454" y="1578"/>
                  </a:cubicBezTo>
                  <a:cubicBezTo>
                    <a:pt x="218" y="1575"/>
                    <a:pt x="40" y="1393"/>
                    <a:pt x="43" y="1155"/>
                  </a:cubicBezTo>
                  <a:cubicBezTo>
                    <a:pt x="45" y="960"/>
                    <a:pt x="151" y="842"/>
                    <a:pt x="398" y="766"/>
                  </a:cubicBezTo>
                  <a:cubicBezTo>
                    <a:pt x="579" y="710"/>
                    <a:pt x="591" y="704"/>
                    <a:pt x="638" y="667"/>
                  </a:cubicBezTo>
                  <a:cubicBezTo>
                    <a:pt x="693" y="627"/>
                    <a:pt x="726" y="555"/>
                    <a:pt x="727" y="470"/>
                  </a:cubicBezTo>
                  <a:cubicBezTo>
                    <a:pt x="729" y="319"/>
                    <a:pt x="619" y="205"/>
                    <a:pt x="465" y="203"/>
                  </a:cubicBezTo>
                  <a:cubicBezTo>
                    <a:pt x="320" y="202"/>
                    <a:pt x="209" y="308"/>
                    <a:pt x="207" y="453"/>
                  </a:cubicBezTo>
                  <a:cubicBezTo>
                    <a:pt x="207" y="485"/>
                    <a:pt x="209" y="514"/>
                    <a:pt x="223" y="575"/>
                  </a:cubicBezTo>
                  <a:cubicBezTo>
                    <a:pt x="11" y="573"/>
                    <a:pt x="11" y="573"/>
                    <a:pt x="11" y="573"/>
                  </a:cubicBezTo>
                  <a:cubicBezTo>
                    <a:pt x="3" y="503"/>
                    <a:pt x="0" y="477"/>
                    <a:pt x="1" y="439"/>
                  </a:cubicBezTo>
                  <a:cubicBezTo>
                    <a:pt x="3" y="189"/>
                    <a:pt x="209" y="0"/>
                    <a:pt x="473" y="3"/>
                  </a:cubicBezTo>
                  <a:cubicBezTo>
                    <a:pt x="744" y="5"/>
                    <a:pt x="942" y="205"/>
                    <a:pt x="939" y="473"/>
                  </a:cubicBezTo>
                  <a:cubicBezTo>
                    <a:pt x="938" y="627"/>
                    <a:pt x="866" y="771"/>
                    <a:pt x="752" y="846"/>
                  </a:cubicBezTo>
                  <a:cubicBezTo>
                    <a:pt x="688" y="891"/>
                    <a:pt x="644" y="905"/>
                    <a:pt x="452" y="962"/>
                  </a:cubicBezTo>
                  <a:cubicBezTo>
                    <a:pt x="315" y="998"/>
                    <a:pt x="253" y="1064"/>
                    <a:pt x="252" y="1172"/>
                  </a:cubicBezTo>
                  <a:cubicBezTo>
                    <a:pt x="250" y="1288"/>
                    <a:pt x="342" y="1382"/>
                    <a:pt x="456" y="1383"/>
                  </a:cubicBezTo>
                  <a:cubicBezTo>
                    <a:pt x="534" y="1384"/>
                    <a:pt x="604" y="1341"/>
                    <a:pt x="637" y="1277"/>
                  </a:cubicBezTo>
                  <a:cubicBezTo>
                    <a:pt x="655" y="1240"/>
                    <a:pt x="664" y="1208"/>
                    <a:pt x="668" y="1135"/>
                  </a:cubicBezTo>
                  <a:lnTo>
                    <a:pt x="877" y="1138"/>
                  </a:lnTo>
                  <a:close/>
                  <a:moveTo>
                    <a:pt x="599" y="1850"/>
                  </a:moveTo>
                  <a:cubicBezTo>
                    <a:pt x="598" y="1931"/>
                    <a:pt x="534" y="1994"/>
                    <a:pt x="452" y="1993"/>
                  </a:cubicBezTo>
                  <a:cubicBezTo>
                    <a:pt x="374" y="1993"/>
                    <a:pt x="311" y="1925"/>
                    <a:pt x="311" y="1847"/>
                  </a:cubicBezTo>
                  <a:cubicBezTo>
                    <a:pt x="312" y="1768"/>
                    <a:pt x="380" y="1705"/>
                    <a:pt x="458" y="1706"/>
                  </a:cubicBezTo>
                  <a:cubicBezTo>
                    <a:pt x="537" y="1707"/>
                    <a:pt x="600" y="1771"/>
                    <a:pt x="599" y="1850"/>
                  </a:cubicBezTo>
                  <a:close/>
                </a:path>
              </a:pathLst>
            </a:custGeom>
            <a:blipFill>
              <a:blip r:embed="rId6" cstate="print"/>
              <a:stretch>
                <a:fillRect l="-303" t="-1224" r="-3631" b="-2710"/>
              </a:stretch>
            </a:blip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black"/>
                </a:solidFill>
                <a:latin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9639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71800" y="188640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srgbClr val="0070C0"/>
                </a:solidFill>
                <a:latin typeface="Arial Black" pitchFamily="34" charset="0"/>
              </a:rPr>
              <a:t>Proč podpora preventivních programů</a:t>
            </a:r>
            <a:endParaRPr lang="en-US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1484784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400" dirty="0" smtClean="0"/>
              <a:t> Alkohol patří mezi specifické potravinářské výrobky, jejichž konzumace je vhodná pouze v rozumné míře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 Historie pití alkoholu ukazuje v některých případech na jeho zneužívání, které může vést k nežádoucím závislostem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 Výrobci vyrábějí své výroby především pro to, aby s nimi lidé spojovali slavnostní, významné a odpočinkové chvíle, které tráví s přáteli, rodinou či s obchodními partnery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 Výrobci zcela podporují absolutní zákaz podávání alkoholu mladistvým právě proto, že si uvědomuji specifické vlastnosti alkoholu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 Preventivní program Pobavme se o alkoholu je jedním z mála ne-li jediným programem v České republice, který dětem v nejohroženějším věku ukazuje úskalí, která jsou s konzumací alkoholu spojena.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939075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915816" y="476672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0070C0"/>
                </a:solidFill>
                <a:latin typeface="Arial Black" pitchFamily="34" charset="0"/>
              </a:rPr>
              <a:t>Finanční krytí programu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3543775"/>
              </p:ext>
            </p:extLst>
          </p:nvPr>
        </p:nvGraphicFramePr>
        <p:xfrm>
          <a:off x="1979712" y="1695924"/>
          <a:ext cx="5040560" cy="4037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ovéPole 1"/>
          <p:cNvSpPr txBox="1"/>
          <p:nvPr/>
        </p:nvSpPr>
        <p:spPr>
          <a:xfrm>
            <a:off x="3874017" y="3733616"/>
            <a:ext cx="1476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>
                <a:solidFill>
                  <a:srgbClr val="FF0000"/>
                </a:solidFill>
              </a:rPr>
              <a:t>1,2 – 1, 4 mil. Kč</a:t>
            </a:r>
            <a:endParaRPr lang="cs-CZ" sz="1400" b="1" dirty="0">
              <a:solidFill>
                <a:srgbClr val="FF0000"/>
              </a:solidFill>
            </a:endParaRPr>
          </a:p>
        </p:txBody>
      </p:sp>
      <p:pic>
        <p:nvPicPr>
          <p:cNvPr id="8" name="Obrázek 7"/>
          <p:cNvPicPr/>
          <p:nvPr/>
        </p:nvPicPr>
        <p:blipFill rotWithShape="1">
          <a:blip r:embed="rId4" cstate="print"/>
          <a:srcRect l="30773" t="10588" r="31798" b="4324"/>
          <a:stretch/>
        </p:blipFill>
        <p:spPr bwMode="auto">
          <a:xfrm>
            <a:off x="433084" y="3573016"/>
            <a:ext cx="2036068" cy="24753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4217" y="2392772"/>
            <a:ext cx="1298298" cy="437026"/>
          </a:xfrm>
          <a:prstGeom prst="rect">
            <a:avLst/>
          </a:prstGeom>
        </p:spPr>
      </p:pic>
      <p:pic>
        <p:nvPicPr>
          <p:cNvPr id="9" name="Obrázek 8"/>
          <p:cNvPicPr/>
          <p:nvPr/>
        </p:nvPicPr>
        <p:blipFill rotWithShape="1">
          <a:blip r:embed="rId6" cstate="print"/>
          <a:srcRect l="65446" b="12460"/>
          <a:stretch/>
        </p:blipFill>
        <p:spPr bwMode="auto">
          <a:xfrm>
            <a:off x="3023366" y="5301208"/>
            <a:ext cx="1501976" cy="2558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6660232" y="3573016"/>
            <a:ext cx="19442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 roce 2015 si přednášku „Pobavme se o alkoholu“ vyslechlo 12.000 školáků, v 600 třídách na 200 základních školách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915816" y="476672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0070C0"/>
                </a:solidFill>
                <a:latin typeface="Arial Black" pitchFamily="34" charset="0"/>
              </a:rPr>
              <a:t>Finanční krytí programu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1484784"/>
            <a:ext cx="87129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cs-CZ" sz="1600" dirty="0" smtClean="0"/>
              <a:t>  </a:t>
            </a:r>
            <a:r>
              <a:rPr lang="cs-CZ" sz="2400" dirty="0" smtClean="0"/>
              <a:t>V rozpočtu UVDL je specifická kapitola vyčleněná pro agendu zodpovědného pití, do které přispívají všichni členové</a:t>
            </a:r>
          </a:p>
          <a:p>
            <a:pPr lvl="1">
              <a:buFont typeface="Arial" pitchFamily="34" charset="0"/>
              <a:buChar char="•"/>
            </a:pPr>
            <a:r>
              <a:rPr lang="cs-CZ" sz="2400" dirty="0" smtClean="0"/>
              <a:t> Roční rozpočet této agendy se pohybuje mezi 1,2-1,4 milionů korun</a:t>
            </a:r>
          </a:p>
          <a:p>
            <a:pPr lvl="1">
              <a:buFont typeface="Arial" pitchFamily="34" charset="0"/>
              <a:buChar char="•"/>
            </a:pPr>
            <a:r>
              <a:rPr lang="cs-CZ" sz="2400" dirty="0" smtClean="0"/>
              <a:t> přibližně polovina tohoto rozpočtu se věnuje na podporu preventivního programu ve školách „Pobavme se o alkoholu“</a:t>
            </a:r>
          </a:p>
          <a:p>
            <a:pPr lvl="1">
              <a:buFont typeface="Arial" pitchFamily="34" charset="0"/>
              <a:buChar char="•"/>
            </a:pPr>
            <a:r>
              <a:rPr lang="cs-CZ" sz="2400" dirty="0" smtClean="0"/>
              <a:t> další část rozpočtu se věnuje našim aktivitám v oblasti „Pij s rozumem“ kde provozujeme jedinečnou webovou stránku, která podává ucelené informace pro všechny spotřebitele a je specificky zaměřená na nejrizikovější kategorie</a:t>
            </a:r>
          </a:p>
          <a:p>
            <a:pPr lvl="1">
              <a:buFont typeface="Arial" pitchFamily="34" charset="0"/>
              <a:buChar char="•"/>
            </a:pPr>
            <a:r>
              <a:rPr lang="cs-CZ" sz="2400" dirty="0" smtClean="0"/>
              <a:t> spolupracujeme i s ostatními výrobci alkoholických nápojů – piva a vína, se kterými  aktivně rozvíjíme platformu „alkohol zodpovědně“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78840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915816" y="476672"/>
            <a:ext cx="4824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0070C0"/>
                </a:solidFill>
                <a:latin typeface="Arial Black" pitchFamily="34" charset="0"/>
              </a:rPr>
              <a:t>Oslovení cílové skupiny na </a:t>
            </a:r>
            <a:r>
              <a:rPr lang="cs-CZ" sz="2400" dirty="0" err="1">
                <a:solidFill>
                  <a:srgbClr val="0070C0"/>
                </a:solidFill>
                <a:latin typeface="Arial Black" pitchFamily="34" charset="0"/>
              </a:rPr>
              <a:t>You</a:t>
            </a:r>
            <a:r>
              <a:rPr lang="cs-CZ" sz="2400" dirty="0">
                <a:solidFill>
                  <a:srgbClr val="0070C0"/>
                </a:solidFill>
                <a:latin typeface="Arial Black" pitchFamily="34" charset="0"/>
              </a:rPr>
              <a:t> Tube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4405" y="3241174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cs-CZ" dirty="0"/>
              <a:t>https://www.youtube.com/watch?v=nYbcoFRyUI0</a:t>
            </a:r>
          </a:p>
        </p:txBody>
      </p:sp>
    </p:spTree>
    <p:extLst>
      <p:ext uri="{BB962C8B-B14F-4D97-AF65-F5344CB8AC3E}">
        <p14:creationId xmlns:p14="http://schemas.microsoft.com/office/powerpoint/2010/main" xmlns="" val="249406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13" y="4401908"/>
            <a:ext cx="7772400" cy="461665"/>
          </a:xfrm>
        </p:spPr>
        <p:txBody>
          <a:bodyPr/>
          <a:lstStyle/>
          <a:p>
            <a:r>
              <a:rPr lang="cs-CZ" sz="2400" dirty="0" smtClean="0"/>
              <a:t>www.pijsrozumem.cz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www.pobavmeseoalkoholu.cz </a:t>
            </a:r>
            <a:endParaRPr lang="en-US" dirty="0"/>
          </a:p>
        </p:txBody>
      </p:sp>
      <p:pic>
        <p:nvPicPr>
          <p:cNvPr id="4" name="Obrázek 3"/>
          <p:cNvPicPr/>
          <p:nvPr/>
        </p:nvPicPr>
        <p:blipFill rotWithShape="1">
          <a:blip r:embed="rId3" cstate="print"/>
          <a:srcRect l="65446" b="12460"/>
          <a:stretch/>
        </p:blipFill>
        <p:spPr bwMode="auto">
          <a:xfrm>
            <a:off x="6760528" y="6309319"/>
            <a:ext cx="2258060" cy="3454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499469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7658" y="185738"/>
            <a:ext cx="4069539" cy="215162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24124" y="540384"/>
            <a:ext cx="3352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i="1" dirty="0" smtClean="0">
                <a:solidFill>
                  <a:prstClr val="black"/>
                </a:solidFill>
                <a:latin typeface="Open Sans"/>
              </a:rPr>
              <a:t>Pití </a:t>
            </a:r>
            <a:r>
              <a:rPr lang="cs-CZ" i="1" dirty="0">
                <a:solidFill>
                  <a:prstClr val="black"/>
                </a:solidFill>
                <a:latin typeface="Open Sans"/>
              </a:rPr>
              <a:t>je normální. </a:t>
            </a:r>
            <a:r>
              <a:rPr lang="cs-CZ" b="1" i="1" dirty="0" smtClean="0">
                <a:solidFill>
                  <a:prstClr val="black"/>
                </a:solidFill>
                <a:latin typeface="Open Sans"/>
              </a:rPr>
              <a:t/>
            </a:r>
            <a:br>
              <a:rPr lang="cs-CZ" b="1" i="1" dirty="0" smtClean="0">
                <a:solidFill>
                  <a:prstClr val="black"/>
                </a:solidFill>
                <a:latin typeface="Open Sans"/>
              </a:rPr>
            </a:br>
            <a:r>
              <a:rPr lang="cs-CZ" i="1" dirty="0" smtClean="0">
                <a:solidFill>
                  <a:prstClr val="black"/>
                </a:solidFill>
                <a:latin typeface="Open Sans"/>
              </a:rPr>
              <a:t>Vždyť </a:t>
            </a:r>
            <a:r>
              <a:rPr lang="cs-CZ" i="1" dirty="0">
                <a:solidFill>
                  <a:prstClr val="black"/>
                </a:solidFill>
                <a:latin typeface="Open Sans"/>
              </a:rPr>
              <a:t>v Česku pije skoro každý! Proč bych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nemohla </a:t>
            </a:r>
            <a:r>
              <a:rPr lang="cs-CZ" i="1" dirty="0">
                <a:solidFill>
                  <a:prstClr val="black"/>
                </a:solidFill>
                <a:latin typeface="Open Sans"/>
              </a:rPr>
              <a:t>i já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?</a:t>
            </a:r>
            <a:endParaRPr lang="cs-CZ" dirty="0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4019551" y="1771650"/>
            <a:ext cx="4900613" cy="375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915816" y="1771653"/>
            <a:ext cx="5732479" cy="3759199"/>
          </a:xfrm>
          <a:custGeom>
            <a:avLst/>
            <a:gdLst>
              <a:gd name="T0" fmla="*/ 3576 w 3712"/>
              <a:gd name="T1" fmla="*/ 1064 h 2134"/>
              <a:gd name="T2" fmla="*/ 3459 w 3712"/>
              <a:gd name="T3" fmla="*/ 916 h 2134"/>
              <a:gd name="T4" fmla="*/ 3305 w 3712"/>
              <a:gd name="T5" fmla="*/ 882 h 2134"/>
              <a:gd name="T6" fmla="*/ 3182 w 3712"/>
              <a:gd name="T7" fmla="*/ 893 h 2134"/>
              <a:gd name="T8" fmla="*/ 3032 w 3712"/>
              <a:gd name="T9" fmla="*/ 781 h 2134"/>
              <a:gd name="T10" fmla="*/ 3065 w 3712"/>
              <a:gd name="T11" fmla="*/ 653 h 2134"/>
              <a:gd name="T12" fmla="*/ 2901 w 3712"/>
              <a:gd name="T13" fmla="*/ 652 h 2134"/>
              <a:gd name="T14" fmla="*/ 2744 w 3712"/>
              <a:gd name="T15" fmla="*/ 563 h 2134"/>
              <a:gd name="T16" fmla="*/ 2619 w 3712"/>
              <a:gd name="T17" fmla="*/ 565 h 2134"/>
              <a:gd name="T18" fmla="*/ 2602 w 3712"/>
              <a:gd name="T19" fmla="*/ 712 h 2134"/>
              <a:gd name="T20" fmla="*/ 2433 w 3712"/>
              <a:gd name="T21" fmla="*/ 749 h 2134"/>
              <a:gd name="T22" fmla="*/ 2319 w 3712"/>
              <a:gd name="T23" fmla="*/ 586 h 2134"/>
              <a:gd name="T24" fmla="*/ 2336 w 3712"/>
              <a:gd name="T25" fmla="*/ 455 h 2134"/>
              <a:gd name="T26" fmla="*/ 2217 w 3712"/>
              <a:gd name="T27" fmla="*/ 360 h 2134"/>
              <a:gd name="T28" fmla="*/ 2070 w 3712"/>
              <a:gd name="T29" fmla="*/ 327 h 2134"/>
              <a:gd name="T30" fmla="*/ 1939 w 3712"/>
              <a:gd name="T31" fmla="*/ 258 h 2134"/>
              <a:gd name="T32" fmla="*/ 1778 w 3712"/>
              <a:gd name="T33" fmla="*/ 199 h 2134"/>
              <a:gd name="T34" fmla="*/ 1683 w 3712"/>
              <a:gd name="T35" fmla="*/ 67 h 2134"/>
              <a:gd name="T36" fmla="*/ 1586 w 3712"/>
              <a:gd name="T37" fmla="*/ 81 h 2134"/>
              <a:gd name="T38" fmla="*/ 1378 w 3712"/>
              <a:gd name="T39" fmla="*/ 180 h 2134"/>
              <a:gd name="T40" fmla="*/ 1336 w 3712"/>
              <a:gd name="T41" fmla="*/ 38 h 2134"/>
              <a:gd name="T42" fmla="*/ 1191 w 3712"/>
              <a:gd name="T43" fmla="*/ 34 h 2134"/>
              <a:gd name="T44" fmla="*/ 1202 w 3712"/>
              <a:gd name="T45" fmla="*/ 155 h 2134"/>
              <a:gd name="T46" fmla="*/ 1058 w 3712"/>
              <a:gd name="T47" fmla="*/ 216 h 2134"/>
              <a:gd name="T48" fmla="*/ 942 w 3712"/>
              <a:gd name="T49" fmla="*/ 285 h 2134"/>
              <a:gd name="T50" fmla="*/ 802 w 3712"/>
              <a:gd name="T51" fmla="*/ 283 h 2134"/>
              <a:gd name="T52" fmla="*/ 693 w 3712"/>
              <a:gd name="T53" fmla="*/ 341 h 2134"/>
              <a:gd name="T54" fmla="*/ 630 w 3712"/>
              <a:gd name="T55" fmla="*/ 385 h 2134"/>
              <a:gd name="T56" fmla="*/ 499 w 3712"/>
              <a:gd name="T57" fmla="*/ 476 h 2134"/>
              <a:gd name="T58" fmla="*/ 313 w 3712"/>
              <a:gd name="T59" fmla="*/ 529 h 2134"/>
              <a:gd name="T60" fmla="*/ 150 w 3712"/>
              <a:gd name="T61" fmla="*/ 644 h 2134"/>
              <a:gd name="T62" fmla="*/ 82 w 3712"/>
              <a:gd name="T63" fmla="*/ 674 h 2134"/>
              <a:gd name="T64" fmla="*/ 2 w 3712"/>
              <a:gd name="T65" fmla="*/ 602 h 2134"/>
              <a:gd name="T66" fmla="*/ 62 w 3712"/>
              <a:gd name="T67" fmla="*/ 794 h 2134"/>
              <a:gd name="T68" fmla="*/ 224 w 3712"/>
              <a:gd name="T69" fmla="*/ 969 h 2134"/>
              <a:gd name="T70" fmla="*/ 209 w 3712"/>
              <a:gd name="T71" fmla="*/ 1194 h 2134"/>
              <a:gd name="T72" fmla="*/ 305 w 3712"/>
              <a:gd name="T73" fmla="*/ 1376 h 2134"/>
              <a:gd name="T74" fmla="*/ 482 w 3712"/>
              <a:gd name="T75" fmla="*/ 1479 h 2134"/>
              <a:gd name="T76" fmla="*/ 591 w 3712"/>
              <a:gd name="T77" fmla="*/ 1643 h 2134"/>
              <a:gd name="T78" fmla="*/ 760 w 3712"/>
              <a:gd name="T79" fmla="*/ 1767 h 2134"/>
              <a:gd name="T80" fmla="*/ 881 w 3712"/>
              <a:gd name="T81" fmla="*/ 1886 h 2134"/>
              <a:gd name="T82" fmla="*/ 1044 w 3712"/>
              <a:gd name="T83" fmla="*/ 2037 h 2134"/>
              <a:gd name="T84" fmla="*/ 1265 w 3712"/>
              <a:gd name="T85" fmla="*/ 2085 h 2134"/>
              <a:gd name="T86" fmla="*/ 1426 w 3712"/>
              <a:gd name="T87" fmla="*/ 2083 h 2134"/>
              <a:gd name="T88" fmla="*/ 1557 w 3712"/>
              <a:gd name="T89" fmla="*/ 1960 h 2134"/>
              <a:gd name="T90" fmla="*/ 1565 w 3712"/>
              <a:gd name="T91" fmla="*/ 1766 h 2134"/>
              <a:gd name="T92" fmla="*/ 1743 w 3712"/>
              <a:gd name="T93" fmla="*/ 1766 h 2134"/>
              <a:gd name="T94" fmla="*/ 1929 w 3712"/>
              <a:gd name="T95" fmla="*/ 1842 h 2134"/>
              <a:gd name="T96" fmla="*/ 2120 w 3712"/>
              <a:gd name="T97" fmla="*/ 1924 h 2134"/>
              <a:gd name="T98" fmla="*/ 2445 w 3712"/>
              <a:gd name="T99" fmla="*/ 1906 h 2134"/>
              <a:gd name="T100" fmla="*/ 2628 w 3712"/>
              <a:gd name="T101" fmla="*/ 1977 h 2134"/>
              <a:gd name="T102" fmla="*/ 2758 w 3712"/>
              <a:gd name="T103" fmla="*/ 1910 h 2134"/>
              <a:gd name="T104" fmla="*/ 2923 w 3712"/>
              <a:gd name="T105" fmla="*/ 1889 h 2134"/>
              <a:gd name="T106" fmla="*/ 3122 w 3712"/>
              <a:gd name="T107" fmla="*/ 1826 h 2134"/>
              <a:gd name="T108" fmla="*/ 3317 w 3712"/>
              <a:gd name="T109" fmla="*/ 1647 h 2134"/>
              <a:gd name="T110" fmla="*/ 3428 w 3712"/>
              <a:gd name="T111" fmla="*/ 1441 h 2134"/>
              <a:gd name="T112" fmla="*/ 3568 w 3712"/>
              <a:gd name="T113" fmla="*/ 1271 h 2134"/>
              <a:gd name="T114" fmla="*/ 3688 w 3712"/>
              <a:gd name="T115" fmla="*/ 117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712" h="2134">
                <a:moveTo>
                  <a:pt x="3688" y="1170"/>
                </a:moveTo>
                <a:cubicBezTo>
                  <a:pt x="3674" y="1126"/>
                  <a:pt x="3674" y="1126"/>
                  <a:pt x="3674" y="1126"/>
                </a:cubicBezTo>
                <a:cubicBezTo>
                  <a:pt x="3640" y="1126"/>
                  <a:pt x="3640" y="1126"/>
                  <a:pt x="3640" y="1126"/>
                </a:cubicBezTo>
                <a:cubicBezTo>
                  <a:pt x="3626" y="1108"/>
                  <a:pt x="3626" y="1108"/>
                  <a:pt x="3626" y="1108"/>
                </a:cubicBezTo>
                <a:cubicBezTo>
                  <a:pt x="3583" y="1096"/>
                  <a:pt x="3583" y="1096"/>
                  <a:pt x="3583" y="1096"/>
                </a:cubicBezTo>
                <a:cubicBezTo>
                  <a:pt x="3576" y="1064"/>
                  <a:pt x="3576" y="1064"/>
                  <a:pt x="3576" y="1064"/>
                </a:cubicBezTo>
                <a:cubicBezTo>
                  <a:pt x="3547" y="1001"/>
                  <a:pt x="3547" y="1001"/>
                  <a:pt x="3547" y="1001"/>
                </a:cubicBezTo>
                <a:cubicBezTo>
                  <a:pt x="3563" y="967"/>
                  <a:pt x="3563" y="967"/>
                  <a:pt x="3563" y="967"/>
                </a:cubicBezTo>
                <a:cubicBezTo>
                  <a:pt x="3550" y="962"/>
                  <a:pt x="3550" y="962"/>
                  <a:pt x="3550" y="962"/>
                </a:cubicBezTo>
                <a:cubicBezTo>
                  <a:pt x="3537" y="925"/>
                  <a:pt x="3537" y="925"/>
                  <a:pt x="3537" y="925"/>
                </a:cubicBezTo>
                <a:cubicBezTo>
                  <a:pt x="3511" y="945"/>
                  <a:pt x="3511" y="945"/>
                  <a:pt x="3511" y="945"/>
                </a:cubicBezTo>
                <a:cubicBezTo>
                  <a:pt x="3459" y="916"/>
                  <a:pt x="3459" y="916"/>
                  <a:pt x="3459" y="916"/>
                </a:cubicBezTo>
                <a:cubicBezTo>
                  <a:pt x="3415" y="910"/>
                  <a:pt x="3415" y="910"/>
                  <a:pt x="3415" y="910"/>
                </a:cubicBezTo>
                <a:cubicBezTo>
                  <a:pt x="3399" y="937"/>
                  <a:pt x="3399" y="937"/>
                  <a:pt x="3399" y="937"/>
                </a:cubicBezTo>
                <a:cubicBezTo>
                  <a:pt x="3376" y="898"/>
                  <a:pt x="3376" y="898"/>
                  <a:pt x="3376" y="898"/>
                </a:cubicBezTo>
                <a:cubicBezTo>
                  <a:pt x="3346" y="883"/>
                  <a:pt x="3346" y="883"/>
                  <a:pt x="3346" y="883"/>
                </a:cubicBezTo>
                <a:cubicBezTo>
                  <a:pt x="3331" y="865"/>
                  <a:pt x="3331" y="865"/>
                  <a:pt x="3331" y="865"/>
                </a:cubicBezTo>
                <a:cubicBezTo>
                  <a:pt x="3305" y="882"/>
                  <a:pt x="3305" y="882"/>
                  <a:pt x="3305" y="882"/>
                </a:cubicBezTo>
                <a:cubicBezTo>
                  <a:pt x="3279" y="870"/>
                  <a:pt x="3279" y="870"/>
                  <a:pt x="3279" y="870"/>
                </a:cubicBezTo>
                <a:cubicBezTo>
                  <a:pt x="3281" y="838"/>
                  <a:pt x="3281" y="838"/>
                  <a:pt x="3281" y="838"/>
                </a:cubicBezTo>
                <a:cubicBezTo>
                  <a:pt x="3259" y="817"/>
                  <a:pt x="3259" y="817"/>
                  <a:pt x="3259" y="817"/>
                </a:cubicBezTo>
                <a:cubicBezTo>
                  <a:pt x="3228" y="822"/>
                  <a:pt x="3228" y="822"/>
                  <a:pt x="3228" y="822"/>
                </a:cubicBezTo>
                <a:cubicBezTo>
                  <a:pt x="3212" y="862"/>
                  <a:pt x="3212" y="862"/>
                  <a:pt x="3212" y="862"/>
                </a:cubicBezTo>
                <a:cubicBezTo>
                  <a:pt x="3182" y="893"/>
                  <a:pt x="3182" y="893"/>
                  <a:pt x="3182" y="893"/>
                </a:cubicBezTo>
                <a:cubicBezTo>
                  <a:pt x="3154" y="892"/>
                  <a:pt x="3154" y="892"/>
                  <a:pt x="3154" y="892"/>
                </a:cubicBezTo>
                <a:cubicBezTo>
                  <a:pt x="3127" y="865"/>
                  <a:pt x="3127" y="865"/>
                  <a:pt x="3127" y="865"/>
                </a:cubicBezTo>
                <a:cubicBezTo>
                  <a:pt x="3099" y="856"/>
                  <a:pt x="3099" y="856"/>
                  <a:pt x="3099" y="856"/>
                </a:cubicBezTo>
                <a:cubicBezTo>
                  <a:pt x="3085" y="812"/>
                  <a:pt x="3085" y="812"/>
                  <a:pt x="3085" y="812"/>
                </a:cubicBezTo>
                <a:cubicBezTo>
                  <a:pt x="3060" y="777"/>
                  <a:pt x="3060" y="777"/>
                  <a:pt x="3060" y="777"/>
                </a:cubicBezTo>
                <a:cubicBezTo>
                  <a:pt x="3032" y="781"/>
                  <a:pt x="3032" y="781"/>
                  <a:pt x="3032" y="781"/>
                </a:cubicBezTo>
                <a:cubicBezTo>
                  <a:pt x="3005" y="754"/>
                  <a:pt x="3005" y="754"/>
                  <a:pt x="3005" y="754"/>
                </a:cubicBezTo>
                <a:cubicBezTo>
                  <a:pt x="3005" y="732"/>
                  <a:pt x="3005" y="732"/>
                  <a:pt x="3005" y="732"/>
                </a:cubicBezTo>
                <a:cubicBezTo>
                  <a:pt x="3053" y="717"/>
                  <a:pt x="3053" y="717"/>
                  <a:pt x="3053" y="717"/>
                </a:cubicBezTo>
                <a:cubicBezTo>
                  <a:pt x="3090" y="699"/>
                  <a:pt x="3090" y="699"/>
                  <a:pt x="3090" y="699"/>
                </a:cubicBezTo>
                <a:cubicBezTo>
                  <a:pt x="3090" y="677"/>
                  <a:pt x="3090" y="677"/>
                  <a:pt x="3090" y="677"/>
                </a:cubicBezTo>
                <a:cubicBezTo>
                  <a:pt x="3065" y="653"/>
                  <a:pt x="3065" y="653"/>
                  <a:pt x="3065" y="653"/>
                </a:cubicBezTo>
                <a:cubicBezTo>
                  <a:pt x="3071" y="627"/>
                  <a:pt x="3071" y="627"/>
                  <a:pt x="3071" y="627"/>
                </a:cubicBezTo>
                <a:cubicBezTo>
                  <a:pt x="3045" y="601"/>
                  <a:pt x="3045" y="601"/>
                  <a:pt x="3045" y="601"/>
                </a:cubicBezTo>
                <a:cubicBezTo>
                  <a:pt x="3031" y="627"/>
                  <a:pt x="3031" y="627"/>
                  <a:pt x="3031" y="627"/>
                </a:cubicBezTo>
                <a:cubicBezTo>
                  <a:pt x="3012" y="646"/>
                  <a:pt x="3012" y="646"/>
                  <a:pt x="3012" y="646"/>
                </a:cubicBezTo>
                <a:cubicBezTo>
                  <a:pt x="2946" y="641"/>
                  <a:pt x="2946" y="641"/>
                  <a:pt x="2946" y="641"/>
                </a:cubicBezTo>
                <a:cubicBezTo>
                  <a:pt x="2901" y="652"/>
                  <a:pt x="2901" y="652"/>
                  <a:pt x="2901" y="652"/>
                </a:cubicBezTo>
                <a:cubicBezTo>
                  <a:pt x="2864" y="644"/>
                  <a:pt x="2864" y="644"/>
                  <a:pt x="2864" y="644"/>
                </a:cubicBezTo>
                <a:cubicBezTo>
                  <a:pt x="2853" y="607"/>
                  <a:pt x="2853" y="607"/>
                  <a:pt x="2853" y="607"/>
                </a:cubicBezTo>
                <a:cubicBezTo>
                  <a:pt x="2811" y="607"/>
                  <a:pt x="2811" y="607"/>
                  <a:pt x="2811" y="607"/>
                </a:cubicBezTo>
                <a:cubicBezTo>
                  <a:pt x="2784" y="586"/>
                  <a:pt x="2784" y="586"/>
                  <a:pt x="2784" y="586"/>
                </a:cubicBezTo>
                <a:cubicBezTo>
                  <a:pt x="2779" y="552"/>
                  <a:pt x="2779" y="552"/>
                  <a:pt x="2779" y="552"/>
                </a:cubicBezTo>
                <a:cubicBezTo>
                  <a:pt x="2744" y="563"/>
                  <a:pt x="2744" y="563"/>
                  <a:pt x="2744" y="563"/>
                </a:cubicBezTo>
                <a:cubicBezTo>
                  <a:pt x="2724" y="543"/>
                  <a:pt x="2724" y="543"/>
                  <a:pt x="2724" y="543"/>
                </a:cubicBezTo>
                <a:cubicBezTo>
                  <a:pt x="2674" y="529"/>
                  <a:pt x="2674" y="529"/>
                  <a:pt x="2674" y="529"/>
                </a:cubicBezTo>
                <a:cubicBezTo>
                  <a:pt x="2644" y="522"/>
                  <a:pt x="2644" y="522"/>
                  <a:pt x="2644" y="522"/>
                </a:cubicBezTo>
                <a:cubicBezTo>
                  <a:pt x="2603" y="512"/>
                  <a:pt x="2603" y="512"/>
                  <a:pt x="2603" y="512"/>
                </a:cubicBezTo>
                <a:cubicBezTo>
                  <a:pt x="2585" y="547"/>
                  <a:pt x="2585" y="547"/>
                  <a:pt x="2585" y="547"/>
                </a:cubicBezTo>
                <a:cubicBezTo>
                  <a:pt x="2619" y="565"/>
                  <a:pt x="2619" y="565"/>
                  <a:pt x="2619" y="565"/>
                </a:cubicBezTo>
                <a:cubicBezTo>
                  <a:pt x="2635" y="622"/>
                  <a:pt x="2635" y="622"/>
                  <a:pt x="2635" y="622"/>
                </a:cubicBezTo>
                <a:cubicBezTo>
                  <a:pt x="2656" y="630"/>
                  <a:pt x="2656" y="630"/>
                  <a:pt x="2656" y="630"/>
                </a:cubicBezTo>
                <a:cubicBezTo>
                  <a:pt x="2678" y="652"/>
                  <a:pt x="2678" y="652"/>
                  <a:pt x="2678" y="652"/>
                </a:cubicBezTo>
                <a:cubicBezTo>
                  <a:pt x="2677" y="692"/>
                  <a:pt x="2677" y="692"/>
                  <a:pt x="2677" y="692"/>
                </a:cubicBezTo>
                <a:cubicBezTo>
                  <a:pt x="2644" y="692"/>
                  <a:pt x="2644" y="692"/>
                  <a:pt x="2644" y="692"/>
                </a:cubicBezTo>
                <a:cubicBezTo>
                  <a:pt x="2602" y="712"/>
                  <a:pt x="2602" y="712"/>
                  <a:pt x="2602" y="712"/>
                </a:cubicBezTo>
                <a:cubicBezTo>
                  <a:pt x="2557" y="727"/>
                  <a:pt x="2557" y="727"/>
                  <a:pt x="2557" y="727"/>
                </a:cubicBezTo>
                <a:cubicBezTo>
                  <a:pt x="2558" y="758"/>
                  <a:pt x="2558" y="758"/>
                  <a:pt x="2558" y="758"/>
                </a:cubicBezTo>
                <a:cubicBezTo>
                  <a:pt x="2540" y="776"/>
                  <a:pt x="2540" y="776"/>
                  <a:pt x="2540" y="776"/>
                </a:cubicBezTo>
                <a:cubicBezTo>
                  <a:pt x="2506" y="810"/>
                  <a:pt x="2506" y="810"/>
                  <a:pt x="2506" y="810"/>
                </a:cubicBezTo>
                <a:cubicBezTo>
                  <a:pt x="2447" y="776"/>
                  <a:pt x="2447" y="776"/>
                  <a:pt x="2447" y="776"/>
                </a:cubicBezTo>
                <a:cubicBezTo>
                  <a:pt x="2433" y="749"/>
                  <a:pt x="2433" y="749"/>
                  <a:pt x="2433" y="749"/>
                </a:cubicBezTo>
                <a:cubicBezTo>
                  <a:pt x="2427" y="700"/>
                  <a:pt x="2427" y="700"/>
                  <a:pt x="2427" y="700"/>
                </a:cubicBezTo>
                <a:cubicBezTo>
                  <a:pt x="2388" y="670"/>
                  <a:pt x="2388" y="670"/>
                  <a:pt x="2388" y="670"/>
                </a:cubicBezTo>
                <a:cubicBezTo>
                  <a:pt x="2361" y="622"/>
                  <a:pt x="2361" y="622"/>
                  <a:pt x="2361" y="622"/>
                </a:cubicBezTo>
                <a:cubicBezTo>
                  <a:pt x="2337" y="624"/>
                  <a:pt x="2337" y="624"/>
                  <a:pt x="2337" y="624"/>
                </a:cubicBezTo>
                <a:cubicBezTo>
                  <a:pt x="2319" y="606"/>
                  <a:pt x="2319" y="606"/>
                  <a:pt x="2319" y="606"/>
                </a:cubicBezTo>
                <a:cubicBezTo>
                  <a:pt x="2319" y="586"/>
                  <a:pt x="2319" y="586"/>
                  <a:pt x="2319" y="586"/>
                </a:cubicBezTo>
                <a:cubicBezTo>
                  <a:pt x="2302" y="569"/>
                  <a:pt x="2302" y="569"/>
                  <a:pt x="2302" y="569"/>
                </a:cubicBezTo>
                <a:cubicBezTo>
                  <a:pt x="2273" y="583"/>
                  <a:pt x="2273" y="583"/>
                  <a:pt x="2273" y="583"/>
                </a:cubicBezTo>
                <a:cubicBezTo>
                  <a:pt x="2239" y="544"/>
                  <a:pt x="2239" y="544"/>
                  <a:pt x="2239" y="544"/>
                </a:cubicBezTo>
                <a:cubicBezTo>
                  <a:pt x="2234" y="518"/>
                  <a:pt x="2234" y="518"/>
                  <a:pt x="2234" y="518"/>
                </a:cubicBezTo>
                <a:cubicBezTo>
                  <a:pt x="2294" y="471"/>
                  <a:pt x="2294" y="471"/>
                  <a:pt x="2294" y="471"/>
                </a:cubicBezTo>
                <a:cubicBezTo>
                  <a:pt x="2336" y="455"/>
                  <a:pt x="2336" y="455"/>
                  <a:pt x="2336" y="455"/>
                </a:cubicBezTo>
                <a:cubicBezTo>
                  <a:pt x="2342" y="417"/>
                  <a:pt x="2342" y="417"/>
                  <a:pt x="2342" y="417"/>
                </a:cubicBezTo>
                <a:cubicBezTo>
                  <a:pt x="2364" y="398"/>
                  <a:pt x="2364" y="398"/>
                  <a:pt x="2364" y="398"/>
                </a:cubicBezTo>
                <a:cubicBezTo>
                  <a:pt x="2297" y="332"/>
                  <a:pt x="2297" y="332"/>
                  <a:pt x="2297" y="332"/>
                </a:cubicBezTo>
                <a:cubicBezTo>
                  <a:pt x="2243" y="332"/>
                  <a:pt x="2243" y="332"/>
                  <a:pt x="2243" y="332"/>
                </a:cubicBezTo>
                <a:cubicBezTo>
                  <a:pt x="2237" y="361"/>
                  <a:pt x="2237" y="361"/>
                  <a:pt x="2237" y="361"/>
                </a:cubicBezTo>
                <a:cubicBezTo>
                  <a:pt x="2217" y="360"/>
                  <a:pt x="2217" y="360"/>
                  <a:pt x="2217" y="360"/>
                </a:cubicBezTo>
                <a:cubicBezTo>
                  <a:pt x="2178" y="332"/>
                  <a:pt x="2178" y="332"/>
                  <a:pt x="2178" y="332"/>
                </a:cubicBezTo>
                <a:cubicBezTo>
                  <a:pt x="2156" y="355"/>
                  <a:pt x="2156" y="355"/>
                  <a:pt x="2156" y="355"/>
                </a:cubicBezTo>
                <a:cubicBezTo>
                  <a:pt x="2123" y="378"/>
                  <a:pt x="2123" y="378"/>
                  <a:pt x="2123" y="378"/>
                </a:cubicBezTo>
                <a:cubicBezTo>
                  <a:pt x="2125" y="353"/>
                  <a:pt x="2125" y="353"/>
                  <a:pt x="2125" y="353"/>
                </a:cubicBezTo>
                <a:cubicBezTo>
                  <a:pt x="2105" y="314"/>
                  <a:pt x="2105" y="314"/>
                  <a:pt x="2105" y="314"/>
                </a:cubicBezTo>
                <a:cubicBezTo>
                  <a:pt x="2070" y="327"/>
                  <a:pt x="2070" y="327"/>
                  <a:pt x="2070" y="327"/>
                </a:cubicBezTo>
                <a:cubicBezTo>
                  <a:pt x="2047" y="327"/>
                  <a:pt x="2047" y="327"/>
                  <a:pt x="2047" y="327"/>
                </a:cubicBezTo>
                <a:cubicBezTo>
                  <a:pt x="2029" y="286"/>
                  <a:pt x="2029" y="286"/>
                  <a:pt x="2029" y="286"/>
                </a:cubicBezTo>
                <a:cubicBezTo>
                  <a:pt x="2015" y="258"/>
                  <a:pt x="2015" y="258"/>
                  <a:pt x="2015" y="258"/>
                </a:cubicBezTo>
                <a:cubicBezTo>
                  <a:pt x="1983" y="276"/>
                  <a:pt x="1983" y="276"/>
                  <a:pt x="1983" y="276"/>
                </a:cubicBezTo>
                <a:cubicBezTo>
                  <a:pt x="1953" y="271"/>
                  <a:pt x="1953" y="271"/>
                  <a:pt x="1953" y="271"/>
                </a:cubicBezTo>
                <a:cubicBezTo>
                  <a:pt x="1939" y="258"/>
                  <a:pt x="1939" y="258"/>
                  <a:pt x="1939" y="258"/>
                </a:cubicBezTo>
                <a:cubicBezTo>
                  <a:pt x="1896" y="238"/>
                  <a:pt x="1896" y="238"/>
                  <a:pt x="1896" y="238"/>
                </a:cubicBezTo>
                <a:cubicBezTo>
                  <a:pt x="1857" y="235"/>
                  <a:pt x="1857" y="235"/>
                  <a:pt x="1857" y="235"/>
                </a:cubicBezTo>
                <a:cubicBezTo>
                  <a:pt x="1819" y="218"/>
                  <a:pt x="1819" y="218"/>
                  <a:pt x="1819" y="218"/>
                </a:cubicBezTo>
                <a:cubicBezTo>
                  <a:pt x="1789" y="245"/>
                  <a:pt x="1789" y="245"/>
                  <a:pt x="1789" y="245"/>
                </a:cubicBezTo>
                <a:cubicBezTo>
                  <a:pt x="1781" y="236"/>
                  <a:pt x="1781" y="236"/>
                  <a:pt x="1781" y="236"/>
                </a:cubicBezTo>
                <a:cubicBezTo>
                  <a:pt x="1778" y="199"/>
                  <a:pt x="1778" y="199"/>
                  <a:pt x="1778" y="199"/>
                </a:cubicBezTo>
                <a:cubicBezTo>
                  <a:pt x="1757" y="177"/>
                  <a:pt x="1757" y="177"/>
                  <a:pt x="1757" y="177"/>
                </a:cubicBezTo>
                <a:cubicBezTo>
                  <a:pt x="1734" y="154"/>
                  <a:pt x="1734" y="154"/>
                  <a:pt x="1734" y="154"/>
                </a:cubicBezTo>
                <a:cubicBezTo>
                  <a:pt x="1721" y="113"/>
                  <a:pt x="1721" y="113"/>
                  <a:pt x="1721" y="113"/>
                </a:cubicBezTo>
                <a:cubicBezTo>
                  <a:pt x="1733" y="87"/>
                  <a:pt x="1733" y="87"/>
                  <a:pt x="1733" y="87"/>
                </a:cubicBezTo>
                <a:cubicBezTo>
                  <a:pt x="1706" y="56"/>
                  <a:pt x="1706" y="56"/>
                  <a:pt x="1706" y="56"/>
                </a:cubicBezTo>
                <a:cubicBezTo>
                  <a:pt x="1683" y="67"/>
                  <a:pt x="1683" y="67"/>
                  <a:pt x="1683" y="67"/>
                </a:cubicBezTo>
                <a:cubicBezTo>
                  <a:pt x="1667" y="39"/>
                  <a:pt x="1667" y="39"/>
                  <a:pt x="1667" y="39"/>
                </a:cubicBezTo>
                <a:cubicBezTo>
                  <a:pt x="1638" y="55"/>
                  <a:pt x="1638" y="55"/>
                  <a:pt x="1638" y="55"/>
                </a:cubicBezTo>
                <a:cubicBezTo>
                  <a:pt x="1620" y="38"/>
                  <a:pt x="1620" y="38"/>
                  <a:pt x="1620" y="38"/>
                </a:cubicBezTo>
                <a:cubicBezTo>
                  <a:pt x="1585" y="38"/>
                  <a:pt x="1585" y="38"/>
                  <a:pt x="1585" y="38"/>
                </a:cubicBezTo>
                <a:cubicBezTo>
                  <a:pt x="1564" y="59"/>
                  <a:pt x="1564" y="59"/>
                  <a:pt x="1564" y="59"/>
                </a:cubicBezTo>
                <a:cubicBezTo>
                  <a:pt x="1586" y="81"/>
                  <a:pt x="1586" y="81"/>
                  <a:pt x="1586" y="81"/>
                </a:cubicBezTo>
                <a:cubicBezTo>
                  <a:pt x="1575" y="123"/>
                  <a:pt x="1575" y="123"/>
                  <a:pt x="1575" y="123"/>
                </a:cubicBezTo>
                <a:cubicBezTo>
                  <a:pt x="1567" y="169"/>
                  <a:pt x="1567" y="169"/>
                  <a:pt x="1567" y="169"/>
                </a:cubicBezTo>
                <a:cubicBezTo>
                  <a:pt x="1533" y="165"/>
                  <a:pt x="1533" y="165"/>
                  <a:pt x="1533" y="165"/>
                </a:cubicBezTo>
                <a:cubicBezTo>
                  <a:pt x="1485" y="167"/>
                  <a:pt x="1485" y="167"/>
                  <a:pt x="1485" y="167"/>
                </a:cubicBezTo>
                <a:cubicBezTo>
                  <a:pt x="1459" y="205"/>
                  <a:pt x="1459" y="205"/>
                  <a:pt x="1459" y="205"/>
                </a:cubicBezTo>
                <a:cubicBezTo>
                  <a:pt x="1378" y="180"/>
                  <a:pt x="1378" y="180"/>
                  <a:pt x="1378" y="180"/>
                </a:cubicBezTo>
                <a:cubicBezTo>
                  <a:pt x="1378" y="159"/>
                  <a:pt x="1378" y="159"/>
                  <a:pt x="1378" y="159"/>
                </a:cubicBezTo>
                <a:cubicBezTo>
                  <a:pt x="1386" y="113"/>
                  <a:pt x="1386" y="113"/>
                  <a:pt x="1386" y="113"/>
                </a:cubicBezTo>
                <a:cubicBezTo>
                  <a:pt x="1341" y="121"/>
                  <a:pt x="1341" y="121"/>
                  <a:pt x="1341" y="121"/>
                </a:cubicBezTo>
                <a:cubicBezTo>
                  <a:pt x="1361" y="89"/>
                  <a:pt x="1361" y="89"/>
                  <a:pt x="1361" y="89"/>
                </a:cubicBezTo>
                <a:cubicBezTo>
                  <a:pt x="1360" y="60"/>
                  <a:pt x="1360" y="60"/>
                  <a:pt x="1360" y="60"/>
                </a:cubicBezTo>
                <a:cubicBezTo>
                  <a:pt x="1336" y="38"/>
                  <a:pt x="1336" y="38"/>
                  <a:pt x="1336" y="38"/>
                </a:cubicBezTo>
                <a:cubicBezTo>
                  <a:pt x="1312" y="14"/>
                  <a:pt x="1312" y="14"/>
                  <a:pt x="1312" y="14"/>
                </a:cubicBezTo>
                <a:cubicBezTo>
                  <a:pt x="1276" y="27"/>
                  <a:pt x="1276" y="27"/>
                  <a:pt x="1276" y="27"/>
                </a:cubicBezTo>
                <a:cubicBezTo>
                  <a:pt x="1252" y="27"/>
                  <a:pt x="1252" y="27"/>
                  <a:pt x="1252" y="27"/>
                </a:cubicBezTo>
                <a:cubicBezTo>
                  <a:pt x="1243" y="18"/>
                  <a:pt x="1243" y="18"/>
                  <a:pt x="1243" y="18"/>
                </a:cubicBezTo>
                <a:cubicBezTo>
                  <a:pt x="1203" y="0"/>
                  <a:pt x="1203" y="0"/>
                  <a:pt x="1203" y="0"/>
                </a:cubicBezTo>
                <a:cubicBezTo>
                  <a:pt x="1191" y="34"/>
                  <a:pt x="1191" y="34"/>
                  <a:pt x="1191" y="34"/>
                </a:cubicBezTo>
                <a:cubicBezTo>
                  <a:pt x="1176" y="60"/>
                  <a:pt x="1176" y="60"/>
                  <a:pt x="1176" y="60"/>
                </a:cubicBezTo>
                <a:cubicBezTo>
                  <a:pt x="1215" y="68"/>
                  <a:pt x="1215" y="68"/>
                  <a:pt x="1215" y="68"/>
                </a:cubicBezTo>
                <a:cubicBezTo>
                  <a:pt x="1215" y="92"/>
                  <a:pt x="1215" y="92"/>
                  <a:pt x="1215" y="92"/>
                </a:cubicBezTo>
                <a:cubicBezTo>
                  <a:pt x="1255" y="106"/>
                  <a:pt x="1255" y="106"/>
                  <a:pt x="1255" y="106"/>
                </a:cubicBezTo>
                <a:cubicBezTo>
                  <a:pt x="1250" y="138"/>
                  <a:pt x="1250" y="138"/>
                  <a:pt x="1250" y="138"/>
                </a:cubicBezTo>
                <a:cubicBezTo>
                  <a:pt x="1202" y="155"/>
                  <a:pt x="1202" y="155"/>
                  <a:pt x="1202" y="155"/>
                </a:cubicBezTo>
                <a:cubicBezTo>
                  <a:pt x="1193" y="145"/>
                  <a:pt x="1193" y="145"/>
                  <a:pt x="1193" y="145"/>
                </a:cubicBezTo>
                <a:cubicBezTo>
                  <a:pt x="1169" y="145"/>
                  <a:pt x="1169" y="145"/>
                  <a:pt x="1169" y="145"/>
                </a:cubicBezTo>
                <a:cubicBezTo>
                  <a:pt x="1152" y="179"/>
                  <a:pt x="1152" y="179"/>
                  <a:pt x="1152" y="179"/>
                </a:cubicBezTo>
                <a:cubicBezTo>
                  <a:pt x="1117" y="177"/>
                  <a:pt x="1117" y="177"/>
                  <a:pt x="1117" y="177"/>
                </a:cubicBezTo>
                <a:cubicBezTo>
                  <a:pt x="1100" y="193"/>
                  <a:pt x="1100" y="193"/>
                  <a:pt x="1100" y="193"/>
                </a:cubicBezTo>
                <a:cubicBezTo>
                  <a:pt x="1058" y="216"/>
                  <a:pt x="1058" y="216"/>
                  <a:pt x="1058" y="216"/>
                </a:cubicBezTo>
                <a:cubicBezTo>
                  <a:pt x="1031" y="199"/>
                  <a:pt x="1031" y="199"/>
                  <a:pt x="1031" y="199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980" y="225"/>
                  <a:pt x="980" y="225"/>
                  <a:pt x="980" y="225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56" y="285"/>
                  <a:pt x="956" y="285"/>
                  <a:pt x="956" y="285"/>
                </a:cubicBezTo>
                <a:cubicBezTo>
                  <a:pt x="942" y="285"/>
                  <a:pt x="942" y="285"/>
                  <a:pt x="942" y="285"/>
                </a:cubicBezTo>
                <a:cubicBezTo>
                  <a:pt x="934" y="267"/>
                  <a:pt x="934" y="267"/>
                  <a:pt x="934" y="267"/>
                </a:cubicBezTo>
                <a:cubicBezTo>
                  <a:pt x="898" y="271"/>
                  <a:pt x="898" y="271"/>
                  <a:pt x="898" y="271"/>
                </a:cubicBezTo>
                <a:cubicBezTo>
                  <a:pt x="867" y="288"/>
                  <a:pt x="867" y="288"/>
                  <a:pt x="867" y="288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24" y="294"/>
                  <a:pt x="824" y="294"/>
                  <a:pt x="824" y="294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783" y="302"/>
                  <a:pt x="783" y="302"/>
                  <a:pt x="783" y="302"/>
                </a:cubicBezTo>
                <a:cubicBezTo>
                  <a:pt x="781" y="350"/>
                  <a:pt x="781" y="350"/>
                  <a:pt x="781" y="350"/>
                </a:cubicBezTo>
                <a:cubicBezTo>
                  <a:pt x="740" y="379"/>
                  <a:pt x="740" y="379"/>
                  <a:pt x="740" y="379"/>
                </a:cubicBezTo>
                <a:cubicBezTo>
                  <a:pt x="719" y="366"/>
                  <a:pt x="719" y="366"/>
                  <a:pt x="719" y="366"/>
                </a:cubicBezTo>
                <a:cubicBezTo>
                  <a:pt x="711" y="341"/>
                  <a:pt x="711" y="341"/>
                  <a:pt x="711" y="341"/>
                </a:cubicBezTo>
                <a:cubicBezTo>
                  <a:pt x="693" y="341"/>
                  <a:pt x="693" y="341"/>
                  <a:pt x="693" y="341"/>
                </a:cubicBezTo>
                <a:cubicBezTo>
                  <a:pt x="686" y="360"/>
                  <a:pt x="686" y="360"/>
                  <a:pt x="686" y="360"/>
                </a:cubicBezTo>
                <a:cubicBezTo>
                  <a:pt x="673" y="373"/>
                  <a:pt x="673" y="373"/>
                  <a:pt x="673" y="373"/>
                </a:cubicBezTo>
                <a:cubicBezTo>
                  <a:pt x="673" y="402"/>
                  <a:pt x="673" y="402"/>
                  <a:pt x="673" y="402"/>
                </a:cubicBezTo>
                <a:cubicBezTo>
                  <a:pt x="654" y="408"/>
                  <a:pt x="654" y="408"/>
                  <a:pt x="654" y="408"/>
                </a:cubicBezTo>
                <a:cubicBezTo>
                  <a:pt x="646" y="385"/>
                  <a:pt x="646" y="385"/>
                  <a:pt x="646" y="385"/>
                </a:cubicBezTo>
                <a:cubicBezTo>
                  <a:pt x="630" y="385"/>
                  <a:pt x="630" y="385"/>
                  <a:pt x="630" y="385"/>
                </a:cubicBezTo>
                <a:cubicBezTo>
                  <a:pt x="617" y="408"/>
                  <a:pt x="617" y="408"/>
                  <a:pt x="617" y="408"/>
                </a:cubicBezTo>
                <a:cubicBezTo>
                  <a:pt x="617" y="429"/>
                  <a:pt x="617" y="429"/>
                  <a:pt x="617" y="429"/>
                </a:cubicBezTo>
                <a:cubicBezTo>
                  <a:pt x="601" y="458"/>
                  <a:pt x="601" y="458"/>
                  <a:pt x="601" y="458"/>
                </a:cubicBezTo>
                <a:cubicBezTo>
                  <a:pt x="562" y="453"/>
                  <a:pt x="562" y="453"/>
                  <a:pt x="562" y="453"/>
                </a:cubicBezTo>
                <a:cubicBezTo>
                  <a:pt x="515" y="460"/>
                  <a:pt x="515" y="460"/>
                  <a:pt x="515" y="460"/>
                </a:cubicBezTo>
                <a:cubicBezTo>
                  <a:pt x="499" y="476"/>
                  <a:pt x="499" y="476"/>
                  <a:pt x="499" y="476"/>
                </a:cubicBezTo>
                <a:cubicBezTo>
                  <a:pt x="500" y="512"/>
                  <a:pt x="500" y="512"/>
                  <a:pt x="500" y="512"/>
                </a:cubicBezTo>
                <a:cubicBezTo>
                  <a:pt x="455" y="536"/>
                  <a:pt x="455" y="536"/>
                  <a:pt x="455" y="536"/>
                </a:cubicBezTo>
                <a:cubicBezTo>
                  <a:pt x="404" y="499"/>
                  <a:pt x="404" y="499"/>
                  <a:pt x="404" y="499"/>
                </a:cubicBezTo>
                <a:cubicBezTo>
                  <a:pt x="355" y="512"/>
                  <a:pt x="355" y="512"/>
                  <a:pt x="355" y="512"/>
                </a:cubicBezTo>
                <a:cubicBezTo>
                  <a:pt x="329" y="544"/>
                  <a:pt x="329" y="544"/>
                  <a:pt x="329" y="544"/>
                </a:cubicBezTo>
                <a:cubicBezTo>
                  <a:pt x="313" y="529"/>
                  <a:pt x="313" y="529"/>
                  <a:pt x="313" y="529"/>
                </a:cubicBezTo>
                <a:cubicBezTo>
                  <a:pt x="266" y="536"/>
                  <a:pt x="266" y="536"/>
                  <a:pt x="266" y="536"/>
                </a:cubicBezTo>
                <a:cubicBezTo>
                  <a:pt x="229" y="542"/>
                  <a:pt x="229" y="542"/>
                  <a:pt x="229" y="542"/>
                </a:cubicBezTo>
                <a:cubicBezTo>
                  <a:pt x="212" y="559"/>
                  <a:pt x="212" y="559"/>
                  <a:pt x="212" y="559"/>
                </a:cubicBezTo>
                <a:cubicBezTo>
                  <a:pt x="212" y="577"/>
                  <a:pt x="212" y="577"/>
                  <a:pt x="212" y="577"/>
                </a:cubicBezTo>
                <a:cubicBezTo>
                  <a:pt x="161" y="605"/>
                  <a:pt x="161" y="605"/>
                  <a:pt x="161" y="605"/>
                </a:cubicBezTo>
                <a:cubicBezTo>
                  <a:pt x="150" y="644"/>
                  <a:pt x="150" y="644"/>
                  <a:pt x="150" y="644"/>
                </a:cubicBezTo>
                <a:cubicBezTo>
                  <a:pt x="150" y="644"/>
                  <a:pt x="130" y="663"/>
                  <a:pt x="123" y="670"/>
                </a:cubicBezTo>
                <a:cubicBezTo>
                  <a:pt x="117" y="676"/>
                  <a:pt x="123" y="692"/>
                  <a:pt x="123" y="692"/>
                </a:cubicBezTo>
                <a:cubicBezTo>
                  <a:pt x="114" y="739"/>
                  <a:pt x="114" y="739"/>
                  <a:pt x="114" y="739"/>
                </a:cubicBezTo>
                <a:cubicBezTo>
                  <a:pt x="95" y="720"/>
                  <a:pt x="95" y="720"/>
                  <a:pt x="95" y="720"/>
                </a:cubicBezTo>
                <a:cubicBezTo>
                  <a:pt x="95" y="687"/>
                  <a:pt x="95" y="687"/>
                  <a:pt x="95" y="687"/>
                </a:cubicBezTo>
                <a:cubicBezTo>
                  <a:pt x="82" y="674"/>
                  <a:pt x="82" y="674"/>
                  <a:pt x="82" y="674"/>
                </a:cubicBezTo>
                <a:cubicBezTo>
                  <a:pt x="89" y="654"/>
                  <a:pt x="89" y="654"/>
                  <a:pt x="89" y="654"/>
                </a:cubicBezTo>
                <a:cubicBezTo>
                  <a:pt x="76" y="641"/>
                  <a:pt x="76" y="641"/>
                  <a:pt x="76" y="641"/>
                </a:cubicBezTo>
                <a:cubicBezTo>
                  <a:pt x="54" y="641"/>
                  <a:pt x="54" y="641"/>
                  <a:pt x="54" y="641"/>
                </a:cubicBezTo>
                <a:cubicBezTo>
                  <a:pt x="54" y="612"/>
                  <a:pt x="54" y="612"/>
                  <a:pt x="54" y="612"/>
                </a:cubicBezTo>
                <a:cubicBezTo>
                  <a:pt x="44" y="602"/>
                  <a:pt x="44" y="602"/>
                  <a:pt x="44" y="602"/>
                </a:cubicBezTo>
                <a:cubicBezTo>
                  <a:pt x="2" y="602"/>
                  <a:pt x="2" y="602"/>
                  <a:pt x="2" y="602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0" y="664"/>
                  <a:pt x="0" y="664"/>
                  <a:pt x="0" y="664"/>
                </a:cubicBezTo>
                <a:cubicBezTo>
                  <a:pt x="21" y="686"/>
                  <a:pt x="21" y="686"/>
                  <a:pt x="21" y="686"/>
                </a:cubicBezTo>
                <a:cubicBezTo>
                  <a:pt x="52" y="732"/>
                  <a:pt x="52" y="732"/>
                  <a:pt x="52" y="732"/>
                </a:cubicBezTo>
                <a:cubicBezTo>
                  <a:pt x="42" y="772"/>
                  <a:pt x="42" y="772"/>
                  <a:pt x="42" y="772"/>
                </a:cubicBezTo>
                <a:cubicBezTo>
                  <a:pt x="62" y="794"/>
                  <a:pt x="62" y="794"/>
                  <a:pt x="62" y="794"/>
                </a:cubicBezTo>
                <a:cubicBezTo>
                  <a:pt x="82" y="830"/>
                  <a:pt x="82" y="830"/>
                  <a:pt x="82" y="830"/>
                </a:cubicBezTo>
                <a:cubicBezTo>
                  <a:pt x="127" y="853"/>
                  <a:pt x="127" y="853"/>
                  <a:pt x="127" y="853"/>
                </a:cubicBezTo>
                <a:cubicBezTo>
                  <a:pt x="201" y="903"/>
                  <a:pt x="201" y="903"/>
                  <a:pt x="201" y="903"/>
                </a:cubicBezTo>
                <a:cubicBezTo>
                  <a:pt x="199" y="932"/>
                  <a:pt x="199" y="932"/>
                  <a:pt x="199" y="932"/>
                </a:cubicBezTo>
                <a:cubicBezTo>
                  <a:pt x="224" y="944"/>
                  <a:pt x="224" y="944"/>
                  <a:pt x="224" y="944"/>
                </a:cubicBezTo>
                <a:cubicBezTo>
                  <a:pt x="224" y="969"/>
                  <a:pt x="224" y="969"/>
                  <a:pt x="224" y="969"/>
                </a:cubicBezTo>
                <a:cubicBezTo>
                  <a:pt x="186" y="1026"/>
                  <a:pt x="186" y="1026"/>
                  <a:pt x="186" y="1026"/>
                </a:cubicBezTo>
                <a:cubicBezTo>
                  <a:pt x="184" y="1061"/>
                  <a:pt x="184" y="1061"/>
                  <a:pt x="184" y="1061"/>
                </a:cubicBezTo>
                <a:cubicBezTo>
                  <a:pt x="145" y="1097"/>
                  <a:pt x="145" y="1097"/>
                  <a:pt x="145" y="1097"/>
                </a:cubicBezTo>
                <a:cubicBezTo>
                  <a:pt x="175" y="1131"/>
                  <a:pt x="175" y="1131"/>
                  <a:pt x="175" y="1131"/>
                </a:cubicBezTo>
                <a:cubicBezTo>
                  <a:pt x="211" y="1156"/>
                  <a:pt x="211" y="1156"/>
                  <a:pt x="211" y="1156"/>
                </a:cubicBezTo>
                <a:cubicBezTo>
                  <a:pt x="209" y="1194"/>
                  <a:pt x="209" y="1194"/>
                  <a:pt x="209" y="1194"/>
                </a:cubicBezTo>
                <a:cubicBezTo>
                  <a:pt x="233" y="1223"/>
                  <a:pt x="233" y="1223"/>
                  <a:pt x="233" y="1223"/>
                </a:cubicBezTo>
                <a:cubicBezTo>
                  <a:pt x="232" y="1258"/>
                  <a:pt x="232" y="1258"/>
                  <a:pt x="232" y="1258"/>
                </a:cubicBezTo>
                <a:cubicBezTo>
                  <a:pt x="271" y="1285"/>
                  <a:pt x="271" y="1285"/>
                  <a:pt x="271" y="1285"/>
                </a:cubicBezTo>
                <a:cubicBezTo>
                  <a:pt x="267" y="1328"/>
                  <a:pt x="267" y="1328"/>
                  <a:pt x="267" y="1328"/>
                </a:cubicBezTo>
                <a:cubicBezTo>
                  <a:pt x="274" y="1359"/>
                  <a:pt x="274" y="1359"/>
                  <a:pt x="274" y="1359"/>
                </a:cubicBezTo>
                <a:cubicBezTo>
                  <a:pt x="305" y="1376"/>
                  <a:pt x="305" y="1376"/>
                  <a:pt x="305" y="1376"/>
                </a:cubicBezTo>
                <a:cubicBezTo>
                  <a:pt x="333" y="1404"/>
                  <a:pt x="333" y="1404"/>
                  <a:pt x="333" y="1404"/>
                </a:cubicBezTo>
                <a:cubicBezTo>
                  <a:pt x="354" y="1440"/>
                  <a:pt x="354" y="1440"/>
                  <a:pt x="354" y="1440"/>
                </a:cubicBezTo>
                <a:cubicBezTo>
                  <a:pt x="392" y="1450"/>
                  <a:pt x="392" y="1450"/>
                  <a:pt x="392" y="1450"/>
                </a:cubicBezTo>
                <a:cubicBezTo>
                  <a:pt x="405" y="1441"/>
                  <a:pt x="405" y="1441"/>
                  <a:pt x="405" y="1441"/>
                </a:cubicBezTo>
                <a:cubicBezTo>
                  <a:pt x="439" y="1448"/>
                  <a:pt x="439" y="1448"/>
                  <a:pt x="439" y="1448"/>
                </a:cubicBezTo>
                <a:cubicBezTo>
                  <a:pt x="482" y="1479"/>
                  <a:pt x="482" y="1479"/>
                  <a:pt x="482" y="1479"/>
                </a:cubicBezTo>
                <a:cubicBezTo>
                  <a:pt x="487" y="1514"/>
                  <a:pt x="487" y="1514"/>
                  <a:pt x="487" y="1514"/>
                </a:cubicBezTo>
                <a:cubicBezTo>
                  <a:pt x="526" y="1552"/>
                  <a:pt x="526" y="1552"/>
                  <a:pt x="526" y="1552"/>
                </a:cubicBezTo>
                <a:cubicBezTo>
                  <a:pt x="526" y="1571"/>
                  <a:pt x="526" y="1571"/>
                  <a:pt x="526" y="1571"/>
                </a:cubicBezTo>
                <a:cubicBezTo>
                  <a:pt x="561" y="1598"/>
                  <a:pt x="561" y="1598"/>
                  <a:pt x="561" y="1598"/>
                </a:cubicBezTo>
                <a:cubicBezTo>
                  <a:pt x="567" y="1626"/>
                  <a:pt x="567" y="1626"/>
                  <a:pt x="567" y="1626"/>
                </a:cubicBezTo>
                <a:cubicBezTo>
                  <a:pt x="591" y="1643"/>
                  <a:pt x="591" y="1643"/>
                  <a:pt x="591" y="1643"/>
                </a:cubicBezTo>
                <a:cubicBezTo>
                  <a:pt x="624" y="1643"/>
                  <a:pt x="624" y="1643"/>
                  <a:pt x="624" y="1643"/>
                </a:cubicBezTo>
                <a:cubicBezTo>
                  <a:pt x="655" y="1674"/>
                  <a:pt x="655" y="1674"/>
                  <a:pt x="655" y="1674"/>
                </a:cubicBezTo>
                <a:cubicBezTo>
                  <a:pt x="684" y="1716"/>
                  <a:pt x="684" y="1716"/>
                  <a:pt x="684" y="1716"/>
                </a:cubicBezTo>
                <a:cubicBezTo>
                  <a:pt x="688" y="1762"/>
                  <a:pt x="688" y="1762"/>
                  <a:pt x="688" y="1762"/>
                </a:cubicBezTo>
                <a:cubicBezTo>
                  <a:pt x="741" y="1797"/>
                  <a:pt x="741" y="1797"/>
                  <a:pt x="741" y="1797"/>
                </a:cubicBezTo>
                <a:cubicBezTo>
                  <a:pt x="760" y="1767"/>
                  <a:pt x="760" y="1767"/>
                  <a:pt x="760" y="1767"/>
                </a:cubicBezTo>
                <a:cubicBezTo>
                  <a:pt x="789" y="1775"/>
                  <a:pt x="789" y="1775"/>
                  <a:pt x="789" y="1775"/>
                </a:cubicBezTo>
                <a:cubicBezTo>
                  <a:pt x="818" y="1801"/>
                  <a:pt x="818" y="1801"/>
                  <a:pt x="818" y="1801"/>
                </a:cubicBezTo>
                <a:cubicBezTo>
                  <a:pt x="813" y="1816"/>
                  <a:pt x="813" y="1816"/>
                  <a:pt x="813" y="1816"/>
                </a:cubicBezTo>
                <a:cubicBezTo>
                  <a:pt x="834" y="1847"/>
                  <a:pt x="834" y="1847"/>
                  <a:pt x="834" y="1847"/>
                </a:cubicBezTo>
                <a:cubicBezTo>
                  <a:pt x="871" y="1853"/>
                  <a:pt x="871" y="1853"/>
                  <a:pt x="871" y="1853"/>
                </a:cubicBezTo>
                <a:cubicBezTo>
                  <a:pt x="881" y="1886"/>
                  <a:pt x="881" y="1886"/>
                  <a:pt x="881" y="1886"/>
                </a:cubicBezTo>
                <a:cubicBezTo>
                  <a:pt x="906" y="1919"/>
                  <a:pt x="906" y="1919"/>
                  <a:pt x="906" y="1919"/>
                </a:cubicBezTo>
                <a:cubicBezTo>
                  <a:pt x="917" y="1949"/>
                  <a:pt x="917" y="1949"/>
                  <a:pt x="917" y="1949"/>
                </a:cubicBezTo>
                <a:cubicBezTo>
                  <a:pt x="944" y="1951"/>
                  <a:pt x="944" y="1951"/>
                  <a:pt x="944" y="1951"/>
                </a:cubicBezTo>
                <a:cubicBezTo>
                  <a:pt x="991" y="1995"/>
                  <a:pt x="991" y="1995"/>
                  <a:pt x="991" y="1995"/>
                </a:cubicBezTo>
                <a:cubicBezTo>
                  <a:pt x="1016" y="2004"/>
                  <a:pt x="1016" y="2004"/>
                  <a:pt x="1016" y="2004"/>
                </a:cubicBezTo>
                <a:cubicBezTo>
                  <a:pt x="1044" y="2037"/>
                  <a:pt x="1044" y="2037"/>
                  <a:pt x="1044" y="2037"/>
                </a:cubicBezTo>
                <a:cubicBezTo>
                  <a:pt x="1024" y="2058"/>
                  <a:pt x="1024" y="2058"/>
                  <a:pt x="1024" y="2058"/>
                </a:cubicBezTo>
                <a:cubicBezTo>
                  <a:pt x="1067" y="2101"/>
                  <a:pt x="1067" y="2101"/>
                  <a:pt x="1067" y="2101"/>
                </a:cubicBezTo>
                <a:cubicBezTo>
                  <a:pt x="1117" y="2101"/>
                  <a:pt x="1117" y="2101"/>
                  <a:pt x="1117" y="2101"/>
                </a:cubicBezTo>
                <a:cubicBezTo>
                  <a:pt x="1167" y="2110"/>
                  <a:pt x="1167" y="2110"/>
                  <a:pt x="1167" y="2110"/>
                </a:cubicBezTo>
                <a:cubicBezTo>
                  <a:pt x="1208" y="2134"/>
                  <a:pt x="1208" y="2134"/>
                  <a:pt x="1208" y="2134"/>
                </a:cubicBezTo>
                <a:cubicBezTo>
                  <a:pt x="1265" y="2085"/>
                  <a:pt x="1265" y="2085"/>
                  <a:pt x="1265" y="2085"/>
                </a:cubicBezTo>
                <a:cubicBezTo>
                  <a:pt x="1277" y="2055"/>
                  <a:pt x="1277" y="2055"/>
                  <a:pt x="1277" y="2055"/>
                </a:cubicBezTo>
                <a:cubicBezTo>
                  <a:pt x="1307" y="2081"/>
                  <a:pt x="1307" y="2081"/>
                  <a:pt x="1307" y="2081"/>
                </a:cubicBezTo>
                <a:cubicBezTo>
                  <a:pt x="1340" y="2088"/>
                  <a:pt x="1340" y="2088"/>
                  <a:pt x="1340" y="2088"/>
                </a:cubicBezTo>
                <a:cubicBezTo>
                  <a:pt x="1366" y="2081"/>
                  <a:pt x="1366" y="2081"/>
                  <a:pt x="1366" y="2081"/>
                </a:cubicBezTo>
                <a:cubicBezTo>
                  <a:pt x="1409" y="2110"/>
                  <a:pt x="1409" y="2110"/>
                  <a:pt x="1409" y="2110"/>
                </a:cubicBezTo>
                <a:cubicBezTo>
                  <a:pt x="1426" y="2083"/>
                  <a:pt x="1426" y="2083"/>
                  <a:pt x="1426" y="2083"/>
                </a:cubicBezTo>
                <a:cubicBezTo>
                  <a:pt x="1421" y="2056"/>
                  <a:pt x="1421" y="2056"/>
                  <a:pt x="1421" y="2056"/>
                </a:cubicBezTo>
                <a:cubicBezTo>
                  <a:pt x="1426" y="2012"/>
                  <a:pt x="1426" y="2012"/>
                  <a:pt x="1426" y="2012"/>
                </a:cubicBezTo>
                <a:cubicBezTo>
                  <a:pt x="1463" y="1982"/>
                  <a:pt x="1463" y="1982"/>
                  <a:pt x="1463" y="1982"/>
                </a:cubicBezTo>
                <a:cubicBezTo>
                  <a:pt x="1476" y="1944"/>
                  <a:pt x="1476" y="1944"/>
                  <a:pt x="1476" y="1944"/>
                </a:cubicBezTo>
                <a:cubicBezTo>
                  <a:pt x="1510" y="1945"/>
                  <a:pt x="1510" y="1945"/>
                  <a:pt x="1510" y="1945"/>
                </a:cubicBezTo>
                <a:cubicBezTo>
                  <a:pt x="1557" y="1960"/>
                  <a:pt x="1557" y="1960"/>
                  <a:pt x="1557" y="1960"/>
                </a:cubicBezTo>
                <a:cubicBezTo>
                  <a:pt x="1565" y="1945"/>
                  <a:pt x="1565" y="1945"/>
                  <a:pt x="1565" y="1945"/>
                </a:cubicBezTo>
                <a:cubicBezTo>
                  <a:pt x="1553" y="1924"/>
                  <a:pt x="1553" y="1924"/>
                  <a:pt x="1553" y="1924"/>
                </a:cubicBezTo>
                <a:cubicBezTo>
                  <a:pt x="1560" y="1895"/>
                  <a:pt x="1560" y="1895"/>
                  <a:pt x="1560" y="1895"/>
                </a:cubicBezTo>
                <a:cubicBezTo>
                  <a:pt x="1572" y="1860"/>
                  <a:pt x="1572" y="1860"/>
                  <a:pt x="1572" y="1860"/>
                </a:cubicBezTo>
                <a:cubicBezTo>
                  <a:pt x="1567" y="1814"/>
                  <a:pt x="1567" y="1814"/>
                  <a:pt x="1567" y="1814"/>
                </a:cubicBezTo>
                <a:cubicBezTo>
                  <a:pt x="1565" y="1766"/>
                  <a:pt x="1565" y="1766"/>
                  <a:pt x="1565" y="1766"/>
                </a:cubicBezTo>
                <a:cubicBezTo>
                  <a:pt x="1579" y="1738"/>
                  <a:pt x="1579" y="1738"/>
                  <a:pt x="1579" y="1738"/>
                </a:cubicBezTo>
                <a:cubicBezTo>
                  <a:pt x="1623" y="1753"/>
                  <a:pt x="1623" y="1753"/>
                  <a:pt x="1623" y="1753"/>
                </a:cubicBezTo>
                <a:cubicBezTo>
                  <a:pt x="1659" y="1760"/>
                  <a:pt x="1659" y="1760"/>
                  <a:pt x="1659" y="1760"/>
                </a:cubicBezTo>
                <a:cubicBezTo>
                  <a:pt x="1671" y="1800"/>
                  <a:pt x="1671" y="1800"/>
                  <a:pt x="1671" y="1800"/>
                </a:cubicBezTo>
                <a:cubicBezTo>
                  <a:pt x="1727" y="1787"/>
                  <a:pt x="1727" y="1787"/>
                  <a:pt x="1727" y="1787"/>
                </a:cubicBezTo>
                <a:cubicBezTo>
                  <a:pt x="1743" y="1766"/>
                  <a:pt x="1743" y="1766"/>
                  <a:pt x="1743" y="1766"/>
                </a:cubicBezTo>
                <a:cubicBezTo>
                  <a:pt x="1781" y="1767"/>
                  <a:pt x="1781" y="1767"/>
                  <a:pt x="1781" y="1767"/>
                </a:cubicBezTo>
                <a:cubicBezTo>
                  <a:pt x="1839" y="1797"/>
                  <a:pt x="1839" y="1797"/>
                  <a:pt x="1839" y="1797"/>
                </a:cubicBezTo>
                <a:cubicBezTo>
                  <a:pt x="1858" y="1807"/>
                  <a:pt x="1858" y="1807"/>
                  <a:pt x="1858" y="1807"/>
                </a:cubicBezTo>
                <a:cubicBezTo>
                  <a:pt x="1878" y="1835"/>
                  <a:pt x="1878" y="1835"/>
                  <a:pt x="1878" y="1835"/>
                </a:cubicBezTo>
                <a:cubicBezTo>
                  <a:pt x="1895" y="1838"/>
                  <a:pt x="1895" y="1838"/>
                  <a:pt x="1895" y="1838"/>
                </a:cubicBezTo>
                <a:cubicBezTo>
                  <a:pt x="1929" y="1842"/>
                  <a:pt x="1929" y="1842"/>
                  <a:pt x="1929" y="1842"/>
                </a:cubicBezTo>
                <a:cubicBezTo>
                  <a:pt x="1968" y="1870"/>
                  <a:pt x="1968" y="1870"/>
                  <a:pt x="1968" y="1870"/>
                </a:cubicBezTo>
                <a:cubicBezTo>
                  <a:pt x="2007" y="1875"/>
                  <a:pt x="2007" y="1875"/>
                  <a:pt x="2007" y="1875"/>
                </a:cubicBezTo>
                <a:cubicBezTo>
                  <a:pt x="2017" y="1859"/>
                  <a:pt x="2017" y="1859"/>
                  <a:pt x="2017" y="1859"/>
                </a:cubicBezTo>
                <a:cubicBezTo>
                  <a:pt x="2056" y="1863"/>
                  <a:pt x="2056" y="1863"/>
                  <a:pt x="2056" y="1863"/>
                </a:cubicBezTo>
                <a:cubicBezTo>
                  <a:pt x="2114" y="1903"/>
                  <a:pt x="2114" y="1903"/>
                  <a:pt x="2114" y="1903"/>
                </a:cubicBezTo>
                <a:cubicBezTo>
                  <a:pt x="2120" y="1924"/>
                  <a:pt x="2120" y="1924"/>
                  <a:pt x="2120" y="1924"/>
                </a:cubicBezTo>
                <a:cubicBezTo>
                  <a:pt x="2196" y="1966"/>
                  <a:pt x="2196" y="1966"/>
                  <a:pt x="2196" y="1966"/>
                </a:cubicBezTo>
                <a:cubicBezTo>
                  <a:pt x="2286" y="1965"/>
                  <a:pt x="2286" y="1965"/>
                  <a:pt x="2286" y="1965"/>
                </a:cubicBezTo>
                <a:cubicBezTo>
                  <a:pt x="2356" y="1978"/>
                  <a:pt x="2356" y="1978"/>
                  <a:pt x="2356" y="1978"/>
                </a:cubicBezTo>
                <a:cubicBezTo>
                  <a:pt x="2382" y="1948"/>
                  <a:pt x="2382" y="1948"/>
                  <a:pt x="2382" y="1948"/>
                </a:cubicBezTo>
                <a:cubicBezTo>
                  <a:pt x="2396" y="1909"/>
                  <a:pt x="2396" y="1909"/>
                  <a:pt x="2396" y="1909"/>
                </a:cubicBezTo>
                <a:cubicBezTo>
                  <a:pt x="2445" y="1906"/>
                  <a:pt x="2445" y="1906"/>
                  <a:pt x="2445" y="1906"/>
                </a:cubicBezTo>
                <a:cubicBezTo>
                  <a:pt x="2466" y="1928"/>
                  <a:pt x="2466" y="1928"/>
                  <a:pt x="2466" y="1928"/>
                </a:cubicBezTo>
                <a:cubicBezTo>
                  <a:pt x="2514" y="1936"/>
                  <a:pt x="2514" y="1936"/>
                  <a:pt x="2514" y="1936"/>
                </a:cubicBezTo>
                <a:cubicBezTo>
                  <a:pt x="2521" y="1969"/>
                  <a:pt x="2521" y="1969"/>
                  <a:pt x="2521" y="1969"/>
                </a:cubicBezTo>
                <a:cubicBezTo>
                  <a:pt x="2546" y="1961"/>
                  <a:pt x="2546" y="1961"/>
                  <a:pt x="2546" y="1961"/>
                </a:cubicBezTo>
                <a:cubicBezTo>
                  <a:pt x="2589" y="1987"/>
                  <a:pt x="2589" y="1987"/>
                  <a:pt x="2589" y="1987"/>
                </a:cubicBezTo>
                <a:cubicBezTo>
                  <a:pt x="2628" y="1977"/>
                  <a:pt x="2628" y="1977"/>
                  <a:pt x="2628" y="1977"/>
                </a:cubicBezTo>
                <a:cubicBezTo>
                  <a:pt x="2654" y="1994"/>
                  <a:pt x="2654" y="1994"/>
                  <a:pt x="2654" y="1994"/>
                </a:cubicBezTo>
                <a:cubicBezTo>
                  <a:pt x="2667" y="2059"/>
                  <a:pt x="2667" y="2059"/>
                  <a:pt x="2667" y="2059"/>
                </a:cubicBezTo>
                <a:cubicBezTo>
                  <a:pt x="2688" y="2056"/>
                  <a:pt x="2688" y="2056"/>
                  <a:pt x="2688" y="2056"/>
                </a:cubicBezTo>
                <a:cubicBezTo>
                  <a:pt x="2704" y="2002"/>
                  <a:pt x="2704" y="2002"/>
                  <a:pt x="2704" y="2002"/>
                </a:cubicBezTo>
                <a:cubicBezTo>
                  <a:pt x="2715" y="1963"/>
                  <a:pt x="2715" y="1963"/>
                  <a:pt x="2715" y="1963"/>
                </a:cubicBezTo>
                <a:cubicBezTo>
                  <a:pt x="2758" y="1910"/>
                  <a:pt x="2758" y="1910"/>
                  <a:pt x="2758" y="1910"/>
                </a:cubicBezTo>
                <a:cubicBezTo>
                  <a:pt x="2768" y="1873"/>
                  <a:pt x="2768" y="1873"/>
                  <a:pt x="2768" y="1873"/>
                </a:cubicBezTo>
                <a:cubicBezTo>
                  <a:pt x="2784" y="1867"/>
                  <a:pt x="2784" y="1867"/>
                  <a:pt x="2784" y="1867"/>
                </a:cubicBezTo>
                <a:cubicBezTo>
                  <a:pt x="2808" y="1843"/>
                  <a:pt x="2808" y="1843"/>
                  <a:pt x="2808" y="1843"/>
                </a:cubicBezTo>
                <a:cubicBezTo>
                  <a:pt x="2832" y="1843"/>
                  <a:pt x="2832" y="1843"/>
                  <a:pt x="2832" y="1843"/>
                </a:cubicBezTo>
                <a:cubicBezTo>
                  <a:pt x="2881" y="1864"/>
                  <a:pt x="2881" y="1864"/>
                  <a:pt x="2881" y="1864"/>
                </a:cubicBezTo>
                <a:cubicBezTo>
                  <a:pt x="2923" y="1889"/>
                  <a:pt x="2923" y="1889"/>
                  <a:pt x="2923" y="1889"/>
                </a:cubicBezTo>
                <a:cubicBezTo>
                  <a:pt x="2965" y="1861"/>
                  <a:pt x="2965" y="1861"/>
                  <a:pt x="2965" y="1861"/>
                </a:cubicBezTo>
                <a:cubicBezTo>
                  <a:pt x="3000" y="1885"/>
                  <a:pt x="3000" y="1885"/>
                  <a:pt x="3000" y="1885"/>
                </a:cubicBezTo>
                <a:cubicBezTo>
                  <a:pt x="3031" y="1877"/>
                  <a:pt x="3031" y="1877"/>
                  <a:pt x="3031" y="1877"/>
                </a:cubicBezTo>
                <a:cubicBezTo>
                  <a:pt x="3064" y="1847"/>
                  <a:pt x="3064" y="1847"/>
                  <a:pt x="3064" y="1847"/>
                </a:cubicBezTo>
                <a:cubicBezTo>
                  <a:pt x="3088" y="1847"/>
                  <a:pt x="3088" y="1847"/>
                  <a:pt x="3088" y="1847"/>
                </a:cubicBezTo>
                <a:cubicBezTo>
                  <a:pt x="3122" y="1826"/>
                  <a:pt x="3122" y="1826"/>
                  <a:pt x="3122" y="1826"/>
                </a:cubicBezTo>
                <a:cubicBezTo>
                  <a:pt x="3145" y="1785"/>
                  <a:pt x="3145" y="1785"/>
                  <a:pt x="3145" y="1785"/>
                </a:cubicBezTo>
                <a:cubicBezTo>
                  <a:pt x="3194" y="1783"/>
                  <a:pt x="3194" y="1783"/>
                  <a:pt x="3194" y="1783"/>
                </a:cubicBezTo>
                <a:cubicBezTo>
                  <a:pt x="3202" y="1718"/>
                  <a:pt x="3202" y="1718"/>
                  <a:pt x="3202" y="1718"/>
                </a:cubicBezTo>
                <a:cubicBezTo>
                  <a:pt x="3221" y="1699"/>
                  <a:pt x="3221" y="1699"/>
                  <a:pt x="3221" y="1699"/>
                </a:cubicBezTo>
                <a:cubicBezTo>
                  <a:pt x="3284" y="1694"/>
                  <a:pt x="3284" y="1694"/>
                  <a:pt x="3284" y="1694"/>
                </a:cubicBezTo>
                <a:cubicBezTo>
                  <a:pt x="3317" y="1647"/>
                  <a:pt x="3317" y="1647"/>
                  <a:pt x="3317" y="1647"/>
                </a:cubicBezTo>
                <a:cubicBezTo>
                  <a:pt x="3317" y="1590"/>
                  <a:pt x="3317" y="1590"/>
                  <a:pt x="3317" y="1590"/>
                </a:cubicBezTo>
                <a:cubicBezTo>
                  <a:pt x="3334" y="1542"/>
                  <a:pt x="3334" y="1542"/>
                  <a:pt x="3334" y="1542"/>
                </a:cubicBezTo>
                <a:cubicBezTo>
                  <a:pt x="3334" y="1508"/>
                  <a:pt x="3334" y="1508"/>
                  <a:pt x="3334" y="1508"/>
                </a:cubicBezTo>
                <a:cubicBezTo>
                  <a:pt x="3360" y="1467"/>
                  <a:pt x="3360" y="1467"/>
                  <a:pt x="3360" y="1467"/>
                </a:cubicBezTo>
                <a:cubicBezTo>
                  <a:pt x="3395" y="1458"/>
                  <a:pt x="3395" y="1458"/>
                  <a:pt x="3395" y="1458"/>
                </a:cubicBezTo>
                <a:cubicBezTo>
                  <a:pt x="3428" y="1441"/>
                  <a:pt x="3428" y="1441"/>
                  <a:pt x="3428" y="1441"/>
                </a:cubicBezTo>
                <a:cubicBezTo>
                  <a:pt x="3457" y="1431"/>
                  <a:pt x="3457" y="1431"/>
                  <a:pt x="3457" y="1431"/>
                </a:cubicBezTo>
                <a:cubicBezTo>
                  <a:pt x="3478" y="1378"/>
                  <a:pt x="3478" y="1378"/>
                  <a:pt x="3478" y="1378"/>
                </a:cubicBezTo>
                <a:cubicBezTo>
                  <a:pt x="3500" y="1370"/>
                  <a:pt x="3500" y="1370"/>
                  <a:pt x="3500" y="1370"/>
                </a:cubicBezTo>
                <a:cubicBezTo>
                  <a:pt x="3542" y="1315"/>
                  <a:pt x="3542" y="1315"/>
                  <a:pt x="3542" y="1315"/>
                </a:cubicBezTo>
                <a:cubicBezTo>
                  <a:pt x="3539" y="1284"/>
                  <a:pt x="3539" y="1284"/>
                  <a:pt x="3539" y="1284"/>
                </a:cubicBezTo>
                <a:cubicBezTo>
                  <a:pt x="3568" y="1271"/>
                  <a:pt x="3568" y="1271"/>
                  <a:pt x="3568" y="1271"/>
                </a:cubicBezTo>
                <a:cubicBezTo>
                  <a:pt x="3592" y="1283"/>
                  <a:pt x="3592" y="1283"/>
                  <a:pt x="3592" y="1283"/>
                </a:cubicBezTo>
                <a:cubicBezTo>
                  <a:pt x="3631" y="1275"/>
                  <a:pt x="3631" y="1275"/>
                  <a:pt x="3631" y="1275"/>
                </a:cubicBezTo>
                <a:cubicBezTo>
                  <a:pt x="3664" y="1285"/>
                  <a:pt x="3664" y="1285"/>
                  <a:pt x="3664" y="1285"/>
                </a:cubicBezTo>
                <a:cubicBezTo>
                  <a:pt x="3706" y="1266"/>
                  <a:pt x="3706" y="1266"/>
                  <a:pt x="3706" y="1266"/>
                </a:cubicBezTo>
                <a:cubicBezTo>
                  <a:pt x="3712" y="1234"/>
                  <a:pt x="3712" y="1234"/>
                  <a:pt x="3712" y="1234"/>
                </a:cubicBezTo>
                <a:lnTo>
                  <a:pt x="3688" y="1170"/>
                </a:lnTo>
                <a:close/>
              </a:path>
            </a:pathLst>
          </a:custGeom>
          <a:blipFill>
            <a:blip r:embed="rId4" cstate="print"/>
            <a:stretch>
              <a:fillRect l="-303" t="-1224" r="-3631" b="-271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black"/>
              </a:solidFill>
              <a:latin typeface="Open Sans"/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3" y="1492995"/>
            <a:ext cx="1701782" cy="494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5598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7658" y="185738"/>
            <a:ext cx="4069539" cy="215162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695574" y="522128"/>
            <a:ext cx="3352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i="1" dirty="0" smtClean="0">
                <a:solidFill>
                  <a:prstClr val="black"/>
                </a:solidFill>
                <a:latin typeface="Open Sans"/>
              </a:rPr>
              <a:t>Když </a:t>
            </a:r>
            <a:r>
              <a:rPr lang="cs-CZ" i="1" dirty="0">
                <a:solidFill>
                  <a:prstClr val="black"/>
                </a:solidFill>
                <a:latin typeface="Open Sans"/>
              </a:rPr>
              <a:t>se napiju, uvolním se 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/>
            </a:r>
            <a:br>
              <a:rPr lang="cs-CZ" i="1" dirty="0" smtClean="0">
                <a:solidFill>
                  <a:prstClr val="black"/>
                </a:solidFill>
                <a:latin typeface="Open Sans"/>
              </a:rPr>
            </a:br>
            <a:r>
              <a:rPr lang="cs-CZ" i="1" dirty="0" smtClean="0">
                <a:solidFill>
                  <a:prstClr val="black"/>
                </a:solidFill>
                <a:latin typeface="Open Sans"/>
              </a:rPr>
              <a:t>a </a:t>
            </a:r>
            <a:r>
              <a:rPr lang="cs-CZ" i="1" dirty="0">
                <a:solidFill>
                  <a:prstClr val="black"/>
                </a:solidFill>
                <a:latin typeface="Open Sans"/>
              </a:rPr>
              <a:t>pomáhá mi to překonat nesmělost při balení holek</a:t>
            </a:r>
            <a:r>
              <a:rPr lang="cs-CZ" i="1" dirty="0" smtClean="0">
                <a:solidFill>
                  <a:prstClr val="black"/>
                </a:solidFill>
                <a:latin typeface="Open Sans"/>
              </a:rPr>
              <a:t>.</a:t>
            </a:r>
            <a:r>
              <a:rPr lang="cs-CZ" dirty="0" smtClean="0">
                <a:solidFill>
                  <a:prstClr val="black"/>
                </a:solidFill>
                <a:latin typeface="Open Sans"/>
              </a:rPr>
              <a:t> </a:t>
            </a:r>
            <a:endParaRPr lang="cs-CZ" dirty="0">
              <a:solidFill>
                <a:prstClr val="black"/>
              </a:solidFill>
              <a:latin typeface="Open Sans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3" y="1574801"/>
            <a:ext cx="1684651" cy="5084229"/>
          </a:xfrm>
        </p:spPr>
      </p:pic>
      <p:grpSp>
        <p:nvGrpSpPr>
          <p:cNvPr id="2" name="Skupina 1"/>
          <p:cNvGrpSpPr/>
          <p:nvPr/>
        </p:nvGrpSpPr>
        <p:grpSpPr>
          <a:xfrm>
            <a:off x="3657287" y="2337359"/>
            <a:ext cx="4069539" cy="2151620"/>
            <a:chOff x="3657284" y="1753018"/>
            <a:chExt cx="4069539" cy="1613715"/>
          </a:xfrm>
        </p:grpSpPr>
        <p:pic>
          <p:nvPicPr>
            <p:cNvPr id="6" name="Picture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657284" y="1753018"/>
              <a:ext cx="4069539" cy="1613715"/>
            </a:xfrm>
            <a:prstGeom prst="rect">
              <a:avLst/>
            </a:prstGeom>
          </p:spPr>
        </p:pic>
        <p:sp>
          <p:nvSpPr>
            <p:cNvPr id="7" name="Rectangle 8"/>
            <p:cNvSpPr/>
            <p:nvPr/>
          </p:nvSpPr>
          <p:spPr>
            <a:xfrm>
              <a:off x="4015653" y="2228417"/>
              <a:ext cx="3132533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i="1" dirty="0" smtClean="0">
                  <a:solidFill>
                    <a:prstClr val="black"/>
                  </a:solidFill>
                  <a:latin typeface="Open Sans"/>
                </a:rPr>
                <a:t>Já si zase připadám přitažlivější a sebevědomější. Ztrácím zábrany.</a:t>
              </a:r>
              <a:endParaRPr lang="cs-CZ" dirty="0">
                <a:solidFill>
                  <a:prstClr val="black"/>
                </a:solidFill>
                <a:latin typeface="Open Sans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6595" y="1416258"/>
            <a:ext cx="2449941" cy="530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4846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772400" cy="830997"/>
          </a:xfrm>
        </p:spPr>
        <p:txBody>
          <a:bodyPr/>
          <a:lstStyle/>
          <a:p>
            <a:r>
              <a:rPr lang="cs-CZ" sz="4800" dirty="0" smtClean="0"/>
              <a:t>Pobavme se o alkoholu</a:t>
            </a:r>
            <a:endParaRPr lang="cs-CZ" sz="4800" dirty="0"/>
          </a:p>
        </p:txBody>
      </p:sp>
      <p:pic>
        <p:nvPicPr>
          <p:cNvPr id="4" name="Obrázek 3"/>
          <p:cNvPicPr/>
          <p:nvPr/>
        </p:nvPicPr>
        <p:blipFill rotWithShape="1">
          <a:blip r:embed="rId2" cstate="print"/>
          <a:srcRect l="65446" b="12460"/>
          <a:stretch/>
        </p:blipFill>
        <p:spPr bwMode="auto">
          <a:xfrm>
            <a:off x="6744760" y="6237312"/>
            <a:ext cx="2258060" cy="469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67544" y="5345384"/>
            <a:ext cx="8208912" cy="7238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000" dirty="0" smtClean="0"/>
              <a:t>Václav Buchta, </a:t>
            </a:r>
          </a:p>
          <a:p>
            <a:r>
              <a:rPr lang="cs-CZ" sz="2000" b="0" dirty="0" smtClean="0"/>
              <a:t>lektor seminářů Pobavme se o alkoholu</a:t>
            </a:r>
          </a:p>
          <a:p>
            <a:endParaRPr lang="cs-CZ" sz="2000" b="0" dirty="0" smtClean="0"/>
          </a:p>
          <a:p>
            <a:r>
              <a:rPr lang="cs-CZ" sz="2000" dirty="0" smtClean="0"/>
              <a:t>Josef Šedivý, </a:t>
            </a:r>
          </a:p>
          <a:p>
            <a:r>
              <a:rPr lang="cs-CZ" sz="2000" b="0" dirty="0" smtClean="0"/>
              <a:t>terapeut </a:t>
            </a:r>
            <a:r>
              <a:rPr lang="cs-CZ" sz="2000" b="0" dirty="0"/>
              <a:t>protidrogového centra </a:t>
            </a:r>
            <a:r>
              <a:rPr lang="cs-CZ" sz="2000" b="0" dirty="0" smtClean="0"/>
              <a:t>SANANIM</a:t>
            </a:r>
          </a:p>
          <a:p>
            <a:endParaRPr lang="cs-CZ" sz="2000" b="0" dirty="0" smtClean="0"/>
          </a:p>
          <a:p>
            <a:r>
              <a:rPr lang="cs-CZ" sz="2000" dirty="0" smtClean="0"/>
              <a:t>Vladimír </a:t>
            </a:r>
            <a:r>
              <a:rPr lang="cs-CZ" sz="2000" dirty="0" err="1" smtClean="0"/>
              <a:t>Darebník</a:t>
            </a:r>
            <a:r>
              <a:rPr lang="cs-CZ" sz="2000" dirty="0" smtClean="0"/>
              <a:t>, </a:t>
            </a:r>
          </a:p>
          <a:p>
            <a:r>
              <a:rPr lang="cs-CZ" sz="2000" b="0" dirty="0" smtClean="0"/>
              <a:t>vice president Unie výrobců a dovozců lihovin</a:t>
            </a:r>
            <a:endParaRPr lang="cs-CZ" sz="2000" b="0" dirty="0"/>
          </a:p>
        </p:txBody>
      </p:sp>
    </p:spTree>
    <p:extLst>
      <p:ext uri="{BB962C8B-B14F-4D97-AF65-F5344CB8AC3E}">
        <p14:creationId xmlns:p14="http://schemas.microsoft.com/office/powerpoint/2010/main" xmlns="" val="247260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noProof="0" dirty="0" smtClean="0"/>
              <a:t>Jak alkohol vznikl a jak se vyrábí?</a:t>
            </a: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xmlns="" val="46799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584455"/>
            <a:ext cx="3758107" cy="5740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8246" y="1729153"/>
            <a:ext cx="4598249" cy="286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1448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3093720" y="0"/>
            <a:ext cx="13335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19799" y="356513"/>
            <a:ext cx="13853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cs-CZ" b="1" dirty="0" smtClean="0">
                <a:solidFill>
                  <a:prstClr val="black"/>
                </a:solidFill>
                <a:latin typeface="Open Sans"/>
              </a:rPr>
              <a:t>Víno</a:t>
            </a:r>
            <a:endParaRPr lang="cs-CZ" dirty="0" smtClean="0">
              <a:solidFill>
                <a:prstClr val="black"/>
              </a:solidFill>
              <a:latin typeface="Open San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prstClr val="black"/>
                </a:solidFill>
                <a:latin typeface="Open Sans"/>
              </a:rPr>
              <a:t>8.000 </a:t>
            </a:r>
            <a:r>
              <a:rPr lang="cs-CZ" sz="1600" dirty="0">
                <a:solidFill>
                  <a:prstClr val="black"/>
                </a:solidFill>
                <a:latin typeface="Open Sans"/>
              </a:rPr>
              <a:t>př. n. l</a:t>
            </a:r>
            <a:r>
              <a:rPr lang="cs-CZ" sz="1600" dirty="0" smtClean="0">
                <a:solidFill>
                  <a:prstClr val="black"/>
                </a:solidFill>
                <a:latin typeface="Open Sans"/>
              </a:rPr>
              <a:t>.</a:t>
            </a:r>
          </a:p>
        </p:txBody>
      </p:sp>
      <p:sp>
        <p:nvSpPr>
          <p:cNvPr id="8" name="Oval 7"/>
          <p:cNvSpPr/>
          <p:nvPr/>
        </p:nvSpPr>
        <p:spPr>
          <a:xfrm>
            <a:off x="4295774" y="187960"/>
            <a:ext cx="1139825" cy="1198880"/>
          </a:xfrm>
          <a:prstGeom prst="ellipse">
            <a:avLst/>
          </a:prstGeom>
          <a:blipFill>
            <a:blip r:embed="rId3" cstate="print"/>
            <a:srcRect/>
            <a:stretch>
              <a:fillRect t="-16650" b="-16650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>
            <a:endCxn id="8" idx="2"/>
          </p:cNvCxnSpPr>
          <p:nvPr/>
        </p:nvCxnSpPr>
        <p:spPr>
          <a:xfrm>
            <a:off x="3293745" y="787400"/>
            <a:ext cx="1002029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2927035" y="476251"/>
            <a:ext cx="466725" cy="622300"/>
            <a:chOff x="957263" y="2329127"/>
            <a:chExt cx="466725" cy="466725"/>
          </a:xfrm>
        </p:grpSpPr>
        <p:sp>
          <p:nvSpPr>
            <p:cNvPr id="26" name="Oval 25"/>
            <p:cNvSpPr/>
            <p:nvPr/>
          </p:nvSpPr>
          <p:spPr>
            <a:xfrm>
              <a:off x="957263" y="2329127"/>
              <a:ext cx="466725" cy="466725"/>
            </a:xfrm>
            <a:prstGeom prst="ellipse">
              <a:avLst/>
            </a:prstGeom>
            <a:blipFill>
              <a:blip r:embed="rId4" cstate="print"/>
              <a:stretch>
                <a:fillRect l="-303" t="-1224" r="-3631" b="-2710"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white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116806" y="2488670"/>
              <a:ext cx="147638" cy="147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white"/>
                </a:solidFill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419799" y="1829155"/>
            <a:ext cx="13853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cs-CZ" b="1" dirty="0" smtClean="0">
                <a:solidFill>
                  <a:prstClr val="black"/>
                </a:solidFill>
                <a:latin typeface="Open Sans"/>
              </a:rPr>
              <a:t>Pivo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>
                <a:solidFill>
                  <a:prstClr val="black"/>
                </a:solidFill>
                <a:latin typeface="Open Sans"/>
              </a:rPr>
              <a:t>7</a:t>
            </a:r>
            <a:r>
              <a:rPr lang="cs-CZ" sz="1600" dirty="0" smtClean="0">
                <a:solidFill>
                  <a:prstClr val="black"/>
                </a:solidFill>
                <a:latin typeface="Open Sans"/>
              </a:rPr>
              <a:t>.000 </a:t>
            </a:r>
            <a:r>
              <a:rPr lang="cs-CZ" sz="1600" dirty="0">
                <a:solidFill>
                  <a:prstClr val="black"/>
                </a:solidFill>
                <a:latin typeface="Open Sans"/>
              </a:rPr>
              <a:t>př. n. l</a:t>
            </a:r>
            <a:r>
              <a:rPr lang="cs-CZ" sz="1600" dirty="0" smtClean="0">
                <a:solidFill>
                  <a:prstClr val="black"/>
                </a:solidFill>
                <a:latin typeface="Open Sans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4295775" y="1660604"/>
            <a:ext cx="1139826" cy="1198880"/>
          </a:xfrm>
          <a:prstGeom prst="ellipse">
            <a:avLst/>
          </a:prstGeom>
          <a:blipFill>
            <a:blip r:embed="rId5" cstate="print"/>
            <a:srcRect/>
            <a:stretch>
              <a:fillRect l="-25117" r="-2511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293745" y="2260044"/>
            <a:ext cx="100203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927035" y="1948894"/>
            <a:ext cx="466725" cy="622300"/>
            <a:chOff x="957263" y="2329127"/>
            <a:chExt cx="466725" cy="466725"/>
          </a:xfrm>
        </p:grpSpPr>
        <p:sp>
          <p:nvSpPr>
            <p:cNvPr id="29" name="Oval 28"/>
            <p:cNvSpPr/>
            <p:nvPr/>
          </p:nvSpPr>
          <p:spPr>
            <a:xfrm>
              <a:off x="957263" y="2329127"/>
              <a:ext cx="466725" cy="466725"/>
            </a:xfrm>
            <a:prstGeom prst="ellipse">
              <a:avLst/>
            </a:prstGeom>
            <a:blipFill>
              <a:blip r:embed="rId4" cstate="print"/>
              <a:stretch>
                <a:fillRect l="-303" t="-1224" r="-3631" b="-2710"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1116806" y="2488670"/>
              <a:ext cx="147638" cy="147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white"/>
                </a:solidFill>
              </a:endParaRPr>
            </a:p>
          </p:txBody>
        </p:sp>
      </p:grpSp>
      <p:sp>
        <p:nvSpPr>
          <p:cNvPr id="22" name="Rectangle 21"/>
          <p:cNvSpPr/>
          <p:nvPr/>
        </p:nvSpPr>
        <p:spPr>
          <a:xfrm>
            <a:off x="1323518" y="3301802"/>
            <a:ext cx="148159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cs-CZ" b="1" dirty="0" smtClean="0">
                <a:solidFill>
                  <a:prstClr val="black"/>
                </a:solidFill>
                <a:latin typeface="Open Sans"/>
              </a:rPr>
              <a:t>Destiláty</a:t>
            </a:r>
            <a:endParaRPr lang="cs-CZ" dirty="0" smtClean="0">
              <a:solidFill>
                <a:prstClr val="black"/>
              </a:solidFill>
              <a:latin typeface="Open San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prstClr val="black"/>
                </a:solidFill>
                <a:latin typeface="Open Sans"/>
              </a:rPr>
              <a:t>1.000 </a:t>
            </a:r>
            <a:r>
              <a:rPr lang="cs-CZ" sz="1600" dirty="0">
                <a:solidFill>
                  <a:prstClr val="black"/>
                </a:solidFill>
                <a:latin typeface="Open Sans"/>
              </a:rPr>
              <a:t>n. l</a:t>
            </a:r>
            <a:r>
              <a:rPr lang="cs-CZ" sz="1600" dirty="0" smtClean="0">
                <a:solidFill>
                  <a:prstClr val="black"/>
                </a:solidFill>
                <a:latin typeface="Open Sans"/>
              </a:rPr>
              <a:t>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3745" y="3732688"/>
            <a:ext cx="3933402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2927035" y="3421538"/>
            <a:ext cx="466725" cy="622300"/>
            <a:chOff x="957263" y="2329127"/>
            <a:chExt cx="466725" cy="466725"/>
          </a:xfrm>
        </p:grpSpPr>
        <p:sp>
          <p:nvSpPr>
            <p:cNvPr id="32" name="Oval 31"/>
            <p:cNvSpPr/>
            <p:nvPr/>
          </p:nvSpPr>
          <p:spPr>
            <a:xfrm>
              <a:off x="957263" y="2329127"/>
              <a:ext cx="466725" cy="466725"/>
            </a:xfrm>
            <a:prstGeom prst="ellipse">
              <a:avLst/>
            </a:prstGeom>
            <a:blipFill>
              <a:blip r:embed="rId4" cstate="print"/>
              <a:stretch>
                <a:fillRect l="-303" t="-1224" r="-3631" b="-2710"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116806" y="2488670"/>
              <a:ext cx="147638" cy="147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white"/>
                </a:solidFill>
              </a:endParaRPr>
            </a:p>
          </p:txBody>
        </p:sp>
      </p:grpSp>
      <p:sp>
        <p:nvSpPr>
          <p:cNvPr id="10" name="Oval 9"/>
          <p:cNvSpPr/>
          <p:nvPr/>
        </p:nvSpPr>
        <p:spPr>
          <a:xfrm>
            <a:off x="4295775" y="3133248"/>
            <a:ext cx="1139824" cy="1198880"/>
          </a:xfrm>
          <a:prstGeom prst="ellipse">
            <a:avLst/>
          </a:prstGeom>
          <a:blipFill>
            <a:blip r:embed="rId5" cstate="print"/>
            <a:srcRect/>
            <a:stretch>
              <a:fillRect l="-25117" r="-2511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435599" y="3133248"/>
            <a:ext cx="1139825" cy="1198880"/>
          </a:xfrm>
          <a:prstGeom prst="ellipse">
            <a:avLst/>
          </a:prstGeom>
          <a:blipFill>
            <a:blip r:embed="rId6" cstate="print"/>
            <a:srcRect/>
            <a:stretch>
              <a:fillRect l="-7052" r="-7052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575424" y="3133248"/>
            <a:ext cx="1139825" cy="1198880"/>
          </a:xfrm>
          <a:prstGeom prst="ellipse">
            <a:avLst/>
          </a:prstGeom>
          <a:blipFill>
            <a:blip r:embed="rId7" cstate="print"/>
            <a:srcRect/>
            <a:stretch>
              <a:fillRect l="-25107" r="-2510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3568" y="4573666"/>
            <a:ext cx="268154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cs-CZ" b="1" dirty="0">
                <a:solidFill>
                  <a:prstClr val="black"/>
                </a:solidFill>
                <a:latin typeface="Open Sans"/>
              </a:rPr>
              <a:t>Komerční </a:t>
            </a:r>
            <a:r>
              <a:rPr lang="cs-CZ" b="1" dirty="0" smtClean="0">
                <a:solidFill>
                  <a:prstClr val="black"/>
                </a:solidFill>
                <a:latin typeface="Open Sans"/>
              </a:rPr>
              <a:t/>
            </a:r>
            <a:br>
              <a:rPr lang="cs-CZ" b="1" dirty="0" smtClean="0">
                <a:solidFill>
                  <a:prstClr val="black"/>
                </a:solidFill>
                <a:latin typeface="Open Sans"/>
              </a:rPr>
            </a:br>
            <a:r>
              <a:rPr lang="cs-CZ" b="1" dirty="0" smtClean="0">
                <a:solidFill>
                  <a:prstClr val="black"/>
                </a:solidFill>
                <a:latin typeface="Open Sans"/>
              </a:rPr>
              <a:t>výroba lihovin  </a:t>
            </a:r>
            <a:br>
              <a:rPr lang="cs-CZ" b="1" dirty="0" smtClean="0">
                <a:solidFill>
                  <a:prstClr val="black"/>
                </a:solidFill>
                <a:latin typeface="Open Sans"/>
              </a:rPr>
            </a:br>
            <a:r>
              <a:rPr lang="cs-CZ" sz="1600" dirty="0" smtClean="0">
                <a:solidFill>
                  <a:prstClr val="black"/>
                </a:solidFill>
                <a:latin typeface="Open Sans"/>
              </a:rPr>
              <a:t>2</a:t>
            </a:r>
            <a:r>
              <a:rPr lang="cs-CZ" sz="1600" dirty="0">
                <a:solidFill>
                  <a:prstClr val="black"/>
                </a:solidFill>
                <a:latin typeface="Open Sans"/>
              </a:rPr>
              <a:t>. polovina </a:t>
            </a:r>
            <a:r>
              <a:rPr lang="cs-CZ" sz="1600" dirty="0" smtClean="0">
                <a:solidFill>
                  <a:prstClr val="black"/>
                </a:solidFill>
                <a:latin typeface="Open Sans"/>
              </a:rPr>
              <a:t>19</a:t>
            </a:r>
            <a:r>
              <a:rPr lang="cs-CZ" sz="1600" dirty="0">
                <a:solidFill>
                  <a:prstClr val="black"/>
                </a:solidFill>
                <a:latin typeface="Open Sans"/>
              </a:rPr>
              <a:t>. století</a:t>
            </a:r>
            <a:endParaRPr lang="cs-CZ" sz="1600" dirty="0" smtClean="0">
              <a:solidFill>
                <a:prstClr val="black"/>
              </a:solidFill>
              <a:latin typeface="Open San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3293745" y="5189220"/>
            <a:ext cx="4983268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2927035" y="4878071"/>
            <a:ext cx="466725" cy="622300"/>
            <a:chOff x="957263" y="2329127"/>
            <a:chExt cx="466725" cy="466725"/>
          </a:xfrm>
        </p:grpSpPr>
        <p:sp>
          <p:nvSpPr>
            <p:cNvPr id="35" name="Oval 34"/>
            <p:cNvSpPr/>
            <p:nvPr/>
          </p:nvSpPr>
          <p:spPr>
            <a:xfrm>
              <a:off x="957263" y="2329127"/>
              <a:ext cx="466725" cy="466725"/>
            </a:xfrm>
            <a:prstGeom prst="ellipse">
              <a:avLst/>
            </a:prstGeom>
            <a:blipFill>
              <a:blip r:embed="rId4" cstate="print"/>
              <a:stretch>
                <a:fillRect l="-303" t="-1224" r="-3631" b="-2710"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white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116806" y="2488670"/>
              <a:ext cx="147638" cy="147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cs-CZ">
                <a:solidFill>
                  <a:prstClr val="white"/>
                </a:solidFill>
              </a:endParaRPr>
            </a:p>
          </p:txBody>
        </p:sp>
      </p:grpSp>
      <p:sp>
        <p:nvSpPr>
          <p:cNvPr id="40" name="Oval 39"/>
          <p:cNvSpPr/>
          <p:nvPr/>
        </p:nvSpPr>
        <p:spPr>
          <a:xfrm>
            <a:off x="4295775" y="4605893"/>
            <a:ext cx="1139826" cy="1198880"/>
          </a:xfrm>
          <a:prstGeom prst="ellipse">
            <a:avLst/>
          </a:prstGeom>
          <a:blipFill>
            <a:blip r:embed="rId5" cstate="print"/>
            <a:srcRect/>
            <a:stretch>
              <a:fillRect l="-25117" r="-2511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5435600" y="4605893"/>
            <a:ext cx="1139824" cy="1198880"/>
          </a:xfrm>
          <a:prstGeom prst="ellipse">
            <a:avLst/>
          </a:prstGeom>
          <a:blipFill>
            <a:blip r:embed="rId6" cstate="print"/>
            <a:srcRect/>
            <a:stretch>
              <a:fillRect l="-7052" r="-7052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6575425" y="4605893"/>
            <a:ext cx="1139824" cy="1198880"/>
          </a:xfrm>
          <a:prstGeom prst="ellipse">
            <a:avLst/>
          </a:prstGeom>
          <a:blipFill>
            <a:blip r:embed="rId7" cstate="print"/>
            <a:srcRect/>
            <a:stretch>
              <a:fillRect l="-25107" r="-2510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7715250" y="4605893"/>
            <a:ext cx="1177230" cy="1198880"/>
          </a:xfrm>
          <a:prstGeom prst="ellipse">
            <a:avLst/>
          </a:prstGeom>
          <a:blipFill>
            <a:blip r:embed="rId8" cstate="print"/>
            <a:srcRect/>
            <a:stretch>
              <a:fillRect l="-129760" t="-41675" r="-3390" b="-13806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65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0" grpId="0"/>
      <p:bldP spid="8" grpId="0" animBg="1"/>
      <p:bldP spid="21" grpId="0"/>
      <p:bldP spid="9" grpId="0" animBg="1"/>
      <p:bldP spid="22" grpId="0"/>
      <p:bldP spid="10" grpId="0" animBg="1"/>
      <p:bldP spid="12" grpId="0" animBg="1"/>
      <p:bldP spid="13" grpId="0" animBg="1"/>
      <p:bldP spid="23" grpId="0"/>
      <p:bldP spid="40" grpId="0" animBg="1"/>
      <p:bldP spid="41" grpId="0" animBg="1"/>
      <p:bldP spid="42" grpId="0" animBg="1"/>
      <p:bldP spid="43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ANANIM">
      <a:dk1>
        <a:sysClr val="windowText" lastClr="000000"/>
      </a:dk1>
      <a:lt1>
        <a:sysClr val="window" lastClr="FFFFFF"/>
      </a:lt1>
      <a:dk2>
        <a:srgbClr val="F26725"/>
      </a:dk2>
      <a:lt2>
        <a:srgbClr val="6DAE19"/>
      </a:lt2>
      <a:accent1>
        <a:srgbClr val="00AEEF"/>
      </a:accent1>
      <a:accent2>
        <a:srgbClr val="ECECEC"/>
      </a:accent2>
      <a:accent3>
        <a:srgbClr val="002D65"/>
      </a:accent3>
      <a:accent4>
        <a:srgbClr val="714619"/>
      </a:accent4>
      <a:accent5>
        <a:srgbClr val="4BACC6"/>
      </a:accent5>
      <a:accent6>
        <a:srgbClr val="602D91"/>
      </a:accent6>
      <a:hlink>
        <a:srgbClr val="FFFFFF"/>
      </a:hlink>
      <a:folHlink>
        <a:srgbClr val="FFFFFF"/>
      </a:folHlink>
    </a:clrScheme>
    <a:fontScheme name="Redbull template font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2659</TotalTime>
  <Words>1633</Words>
  <Application>Microsoft Office PowerPoint</Application>
  <PresentationFormat>On-screen Show (4:3)</PresentationFormat>
  <Paragraphs>255</Paragraphs>
  <Slides>34</Slides>
  <Notes>27</Notes>
  <HiddenSlides>2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Motiv systému Office</vt:lpstr>
      <vt:lpstr>Office Theme</vt:lpstr>
      <vt:lpstr>Slide 1</vt:lpstr>
      <vt:lpstr>Než požiješ alkohol, použij svůj rozum</vt:lpstr>
      <vt:lpstr>Slide 3</vt:lpstr>
      <vt:lpstr>Slide 4</vt:lpstr>
      <vt:lpstr>Slide 5</vt:lpstr>
      <vt:lpstr>Pobavme se o alkoholu</vt:lpstr>
      <vt:lpstr>Jak alkohol vznikl a jak se vyrábí?</vt:lpstr>
      <vt:lpstr>Slide 8</vt:lpstr>
      <vt:lpstr>Slide 9</vt:lpstr>
      <vt:lpstr>Jak působí alkohol  na člověka?</vt:lpstr>
      <vt:lpstr>Slide 11</vt:lpstr>
      <vt:lpstr>Slide 12</vt:lpstr>
      <vt:lpstr>Slide 13</vt:lpstr>
      <vt:lpstr>Slide 14</vt:lpstr>
      <vt:lpstr>Slide 15</vt:lpstr>
      <vt:lpstr>Slide 16</vt:lpstr>
      <vt:lpstr>Pivo, víno, panáky  – kolik alkoholu v nich je? </vt:lpstr>
      <vt:lpstr>Slide 18</vt:lpstr>
      <vt:lpstr>Slide 19</vt:lpstr>
      <vt:lpstr>Slide 20</vt:lpstr>
      <vt:lpstr>Otázky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www.pijsrozumem.cz</vt:lpstr>
    </vt:vector>
  </TitlesOfParts>
  <Company>Ogilvy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Pavel Krtous</dc:creator>
  <cp:lastModifiedBy>Vladimir Darebnik</cp:lastModifiedBy>
  <cp:revision>209</cp:revision>
  <cp:lastPrinted>2012-08-16T08:09:58Z</cp:lastPrinted>
  <dcterms:created xsi:type="dcterms:W3CDTF">2012-08-14T15:29:27Z</dcterms:created>
  <dcterms:modified xsi:type="dcterms:W3CDTF">2016-01-26T06:49:20Z</dcterms:modified>
</cp:coreProperties>
</file>