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48"/>
  </p:notesMasterIdLst>
  <p:handoutMasterIdLst>
    <p:handoutMasterId r:id="rId49"/>
  </p:handoutMasterIdLst>
  <p:sldIdLst>
    <p:sldId id="256" r:id="rId2"/>
    <p:sldId id="587" r:id="rId3"/>
    <p:sldId id="602" r:id="rId4"/>
    <p:sldId id="603" r:id="rId5"/>
    <p:sldId id="654" r:id="rId6"/>
    <p:sldId id="651" r:id="rId7"/>
    <p:sldId id="652" r:id="rId8"/>
    <p:sldId id="653" r:id="rId9"/>
    <p:sldId id="606" r:id="rId10"/>
    <p:sldId id="617" r:id="rId11"/>
    <p:sldId id="604" r:id="rId12"/>
    <p:sldId id="636" r:id="rId13"/>
    <p:sldId id="637" r:id="rId14"/>
    <p:sldId id="639" r:id="rId15"/>
    <p:sldId id="638" r:id="rId16"/>
    <p:sldId id="610" r:id="rId17"/>
    <p:sldId id="611" r:id="rId18"/>
    <p:sldId id="658" r:id="rId19"/>
    <p:sldId id="659" r:id="rId20"/>
    <p:sldId id="660" r:id="rId21"/>
    <p:sldId id="661" r:id="rId22"/>
    <p:sldId id="662" r:id="rId23"/>
    <p:sldId id="663" r:id="rId24"/>
    <p:sldId id="664" r:id="rId25"/>
    <p:sldId id="665" r:id="rId26"/>
    <p:sldId id="666" r:id="rId27"/>
    <p:sldId id="667" r:id="rId28"/>
    <p:sldId id="668" r:id="rId29"/>
    <p:sldId id="669" r:id="rId30"/>
    <p:sldId id="670" r:id="rId31"/>
    <p:sldId id="671" r:id="rId32"/>
    <p:sldId id="672" r:id="rId33"/>
    <p:sldId id="673" r:id="rId34"/>
    <p:sldId id="674" r:id="rId35"/>
    <p:sldId id="649" r:id="rId36"/>
    <p:sldId id="675" r:id="rId37"/>
    <p:sldId id="677" r:id="rId38"/>
    <p:sldId id="650" r:id="rId39"/>
    <p:sldId id="657" r:id="rId40"/>
    <p:sldId id="656" r:id="rId41"/>
    <p:sldId id="655" r:id="rId42"/>
    <p:sldId id="612" r:id="rId43"/>
    <p:sldId id="678" r:id="rId44"/>
    <p:sldId id="614" r:id="rId45"/>
    <p:sldId id="676" r:id="rId46"/>
    <p:sldId id="642" r:id="rId47"/>
  </p:sldIdLst>
  <p:sldSz cx="13004800" cy="9753600"/>
  <p:notesSz cx="6797675" cy="9926638"/>
  <p:defaultTextStyle>
    <a:defPPr>
      <a:defRPr lang="fr-FR"/>
    </a:defPPr>
    <a:lvl1pPr marL="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2430" autoAdjust="0"/>
  </p:normalViewPr>
  <p:slideViewPr>
    <p:cSldViewPr>
      <p:cViewPr varScale="1">
        <p:scale>
          <a:sx n="57" d="100"/>
          <a:sy n="57" d="100"/>
        </p:scale>
        <p:origin x="1450" y="53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54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rgana\Documents\_APVTSN-spiritsBULGARIA\CSR\CSR%20Programs\RD%20among%20students\2024\&#1057;&#1053;&#1048;&#1052;&#1050;&#1048;%20&#1048;%20&#1044;&#1054;&#1050;&#1051;&#1040;&#1044;&#1048;\vuprosnik%20202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rgana\Documents\_APVTSN-spiritsBULGARIA\CSR\CSR%20Programs\RD%20among%20students\2024\&#1057;&#1053;&#1048;&#1052;&#1050;&#1048;%20&#1048;%20&#1044;&#1054;&#1050;&#1051;&#1040;&#1044;&#1048;\vuprosnik%20202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rgana\Documents\_APVTSN-spiritsBULGARIA\CSR\CSR%20Programs\RD%20among%20students\2024\&#1057;&#1053;&#1048;&#1052;&#1050;&#1048;%20&#1048;%20&#1044;&#1054;&#1050;&#1051;&#1040;&#1044;&#1048;\vuprosnik%20202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rgana\Documents\_APVTSN-spiritsBULGARIA\CSR\CSR%20Programs\RD%20among%20students\2024\&#1057;&#1053;&#1048;&#1052;&#1050;&#1048;%20&#1048;%20&#1044;&#1054;&#1050;&#1051;&#1040;&#1044;&#1048;\vuprosnik%202024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rgana\Documents\_APVTSN-spiritsBULGARIA\CSR\CSR%20Programs\RD%20among%20students\2024\&#1057;&#1053;&#1048;&#1052;&#1050;&#1048;%20&#1048;%20&#1044;&#1054;&#1050;&#1051;&#1040;&#1044;&#1048;\vuprosnik%202024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rgana\Documents\_APVTSN-spiritsBULGARIA\CSR\CSR%20Programs\RD%20among%20students\2024\&#1057;&#1053;&#1048;&#1052;&#1050;&#1048;%20&#1048;%20&#1044;&#1054;&#1050;&#1051;&#1040;&#1044;&#1048;\vuprosnik%202024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rgana\Documents\_APVTSN-spiritsBULGARIA\CSR\CSR%20Programs\RD%20among%20students\2024\&#1057;&#1053;&#1048;&#1052;&#1050;&#1048;%20&#1048;%20&#1044;&#1054;&#1050;&#1051;&#1040;&#1044;&#1048;\vuprosnik%20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2.2222222222222223E-2"/>
                  <c:y val="-0.351771877717922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47222222222222"/>
                      <c:h val="0.147819766176560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2.2222222222222119E-2"/>
                  <c:y val="-0.15578468870365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2000" b="1" baseline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'ВЪПРОСНИК 3'!$B$2:$B$3</c:f>
              <c:strCache>
                <c:ptCount val="2"/>
                <c:pt idx="0">
                  <c:v>True </c:v>
                </c:pt>
                <c:pt idx="1">
                  <c:v>False</c:v>
                </c:pt>
              </c:strCache>
            </c:strRef>
          </c:cat>
          <c:val>
            <c:numRef>
              <c:f>'ВЪПРОСНИК 3'!$C$2:$C$3</c:f>
              <c:numCache>
                <c:formatCode>0%</c:formatCode>
                <c:ptCount val="2"/>
                <c:pt idx="0">
                  <c:v>0.92</c:v>
                </c:pt>
                <c:pt idx="1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3167656"/>
        <c:axId val="343168440"/>
        <c:axId val="0"/>
      </c:bar3DChart>
      <c:catAx>
        <c:axId val="343167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3168440"/>
        <c:crosses val="autoZero"/>
        <c:auto val="1"/>
        <c:lblAlgn val="ctr"/>
        <c:lblOffset val="100"/>
        <c:noMultiLvlLbl val="0"/>
      </c:catAx>
      <c:valAx>
        <c:axId val="34316844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3431676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>
              <a:solidFill>
                <a:schemeClr val="accent3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EE30E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1.1111111111111059E-2"/>
                  <c:y val="-0.248248197204764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777777777777676E-2"/>
                  <c:y val="-0.32380199635404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baseline="0">
                    <a:solidFill>
                      <a:schemeClr val="bg1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'ВЪПРОСНИК 3'!$B$6:$B$7</c:f>
              <c:strCache>
                <c:ptCount val="2"/>
                <c:pt idx="0">
                  <c:v>True </c:v>
                </c:pt>
                <c:pt idx="1">
                  <c:v>False</c:v>
                </c:pt>
              </c:strCache>
            </c:strRef>
          </c:cat>
          <c:val>
            <c:numRef>
              <c:f>'ВЪПРОСНИК 3'!$C$6:$C$7</c:f>
              <c:numCache>
                <c:formatCode>0%</c:formatCode>
                <c:ptCount val="2"/>
                <c:pt idx="0">
                  <c:v>0.48</c:v>
                </c:pt>
                <c:pt idx="1">
                  <c:v>0.52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3167264"/>
        <c:axId val="343166872"/>
        <c:axId val="0"/>
      </c:bar3DChart>
      <c:catAx>
        <c:axId val="343167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3166872"/>
        <c:crosses val="autoZero"/>
        <c:auto val="1"/>
        <c:lblAlgn val="ctr"/>
        <c:lblOffset val="100"/>
        <c:noMultiLvlLbl val="0"/>
      </c:catAx>
      <c:valAx>
        <c:axId val="34316687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3431672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6153193350831144"/>
          <c:y val="0.88270997375328086"/>
          <c:w val="0.33804724409448816"/>
          <c:h val="0.11729002624671916"/>
        </c:manualLayout>
      </c:layout>
      <c:overlay val="0"/>
      <c:txPr>
        <a:bodyPr/>
        <a:lstStyle/>
        <a:p>
          <a:pPr>
            <a:defRPr sz="1600">
              <a:solidFill>
                <a:schemeClr val="accent3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2.2222222222222223E-2"/>
                  <c:y val="-0.12962962962962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222222222222223E-2"/>
                  <c:y val="-0.34722222222222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baseline="0">
                    <a:solidFill>
                      <a:schemeClr val="bg1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'ВЪПРОСНИК 3'!$B$27:$B$28</c:f>
              <c:strCache>
                <c:ptCount val="2"/>
                <c:pt idx="0">
                  <c:v>True </c:v>
                </c:pt>
                <c:pt idx="1">
                  <c:v>False</c:v>
                </c:pt>
              </c:strCache>
            </c:strRef>
          </c:cat>
          <c:val>
            <c:numRef>
              <c:f>'ВЪПРОСНИК 3'!$C$27:$C$28</c:f>
              <c:numCache>
                <c:formatCode>0%</c:formatCode>
                <c:ptCount val="2"/>
                <c:pt idx="0">
                  <c:v>0.13</c:v>
                </c:pt>
                <c:pt idx="1">
                  <c:v>0.87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3163344"/>
        <c:axId val="343164912"/>
        <c:axId val="0"/>
      </c:bar3DChart>
      <c:catAx>
        <c:axId val="343163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3164912"/>
        <c:crosses val="autoZero"/>
        <c:auto val="1"/>
        <c:lblAlgn val="ctr"/>
        <c:lblOffset val="100"/>
        <c:noMultiLvlLbl val="0"/>
      </c:catAx>
      <c:valAx>
        <c:axId val="3431649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34316334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>
              <a:solidFill>
                <a:schemeClr val="accent3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2.7777777777777779E-3"/>
                  <c:y val="-2.7777777777777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777777777777776E-2"/>
                  <c:y val="-1.8518518518518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baseline="0">
                    <a:solidFill>
                      <a:schemeClr val="bg1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'ВЪПРОСНИК 3'!$B$15:$B$16</c:f>
              <c:strCache>
                <c:ptCount val="2"/>
                <c:pt idx="0">
                  <c:v>True </c:v>
                </c:pt>
                <c:pt idx="1">
                  <c:v>False</c:v>
                </c:pt>
              </c:strCache>
            </c:strRef>
          </c:cat>
          <c:val>
            <c:numRef>
              <c:f>'ВЪПРОСНИК 3'!$C$15:$C$16</c:f>
              <c:numCache>
                <c:formatCode>0%</c:formatCode>
                <c:ptCount val="2"/>
                <c:pt idx="0">
                  <c:v>0.42</c:v>
                </c:pt>
                <c:pt idx="1">
                  <c:v>0.57999999999999996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3168048"/>
        <c:axId val="343164128"/>
        <c:axId val="0"/>
      </c:bar3DChart>
      <c:catAx>
        <c:axId val="343168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3164128"/>
        <c:crosses val="autoZero"/>
        <c:auto val="1"/>
        <c:lblAlgn val="ctr"/>
        <c:lblOffset val="100"/>
        <c:noMultiLvlLbl val="0"/>
      </c:catAx>
      <c:valAx>
        <c:axId val="34316412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3431680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7264304461942257"/>
          <c:y val="0.82252478856809563"/>
          <c:w val="0.33804724409448816"/>
          <c:h val="0.11729002624671916"/>
        </c:manualLayout>
      </c:layout>
      <c:overlay val="0"/>
      <c:txPr>
        <a:bodyPr/>
        <a:lstStyle/>
        <a:p>
          <a:pPr>
            <a:defRPr sz="1600">
              <a:solidFill>
                <a:schemeClr val="accent3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EE30E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5.5555555555555558E-3"/>
                  <c:y val="-0.162037037037037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777777777777776E-2"/>
                  <c:y val="-0.22222222222222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444444444444344E-2"/>
                  <c:y val="-0.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baseline="0">
                    <a:solidFill>
                      <a:schemeClr val="bg1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'ВЪПРОСНИК 3'!$B$10:$B$12</c:f>
              <c:strCache>
                <c:ptCount val="3"/>
                <c:pt idx="0">
                  <c:v>Wine 12.5º</c:v>
                </c:pt>
                <c:pt idx="1">
                  <c:v>Beer 4.8º</c:v>
                </c:pt>
                <c:pt idx="2">
                  <c:v>Whiskey 40º</c:v>
                </c:pt>
              </c:strCache>
            </c:strRef>
          </c:cat>
          <c:val>
            <c:numRef>
              <c:f>'ВЪПРОСНИК 3'!$C$10:$C$12</c:f>
              <c:numCache>
                <c:formatCode>0%</c:formatCode>
                <c:ptCount val="3"/>
                <c:pt idx="0">
                  <c:v>0.12</c:v>
                </c:pt>
                <c:pt idx="1">
                  <c:v>0.25</c:v>
                </c:pt>
                <c:pt idx="2">
                  <c:v>0.63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3169224"/>
        <c:axId val="343166088"/>
        <c:axId val="0"/>
      </c:bar3DChart>
      <c:catAx>
        <c:axId val="343169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3166088"/>
        <c:crosses val="autoZero"/>
        <c:auto val="1"/>
        <c:lblAlgn val="ctr"/>
        <c:lblOffset val="100"/>
        <c:noMultiLvlLbl val="0"/>
      </c:catAx>
      <c:valAx>
        <c:axId val="34316608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343169224"/>
        <c:crosses val="autoZero"/>
        <c:crossBetween val="between"/>
      </c:valAx>
      <c:spPr>
        <a:noFill/>
      </c:spPr>
    </c:plotArea>
    <c:legend>
      <c:legendPos val="t"/>
      <c:layout>
        <c:manualLayout>
          <c:xMode val="edge"/>
          <c:yMode val="edge"/>
          <c:x val="0.1094818460192476"/>
          <c:y val="3.2407407407407406E-2"/>
          <c:w val="0.85048053368328946"/>
          <c:h val="8.3717191601049873E-2"/>
        </c:manualLayout>
      </c:layout>
      <c:overlay val="0"/>
      <c:txPr>
        <a:bodyPr/>
        <a:lstStyle/>
        <a:p>
          <a:pPr>
            <a:defRPr sz="1400">
              <a:solidFill>
                <a:schemeClr val="accent3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1.3888888888888888E-2"/>
                  <c:y val="-0.393518518518518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11111111111112E-2"/>
                  <c:y val="-0.240740740740740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baseline="0">
                    <a:solidFill>
                      <a:schemeClr val="bg1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'ВЪПРОСНИК 3'!$B$19:$B$20</c:f>
              <c:strCache>
                <c:ptCount val="2"/>
                <c:pt idx="0">
                  <c:v>True </c:v>
                </c:pt>
                <c:pt idx="1">
                  <c:v>False</c:v>
                </c:pt>
              </c:strCache>
            </c:strRef>
          </c:cat>
          <c:val>
            <c:numRef>
              <c:f>'ВЪПРОСНИК 3'!$C$19:$C$20</c:f>
              <c:numCache>
                <c:formatCode>0%</c:formatCode>
                <c:ptCount val="2"/>
                <c:pt idx="0">
                  <c:v>0.74358974358974361</c:v>
                </c:pt>
                <c:pt idx="1">
                  <c:v>0.25641025641025639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3170008"/>
        <c:axId val="343162560"/>
        <c:axId val="0"/>
      </c:bar3DChart>
      <c:catAx>
        <c:axId val="343170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3162560"/>
        <c:crosses val="autoZero"/>
        <c:auto val="1"/>
        <c:lblAlgn val="ctr"/>
        <c:lblOffset val="100"/>
        <c:noMultiLvlLbl val="0"/>
      </c:catAx>
      <c:valAx>
        <c:axId val="34316256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3431700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3047069116360456"/>
          <c:y val="0.86111111111111116"/>
          <c:w val="0.38072528433945763"/>
          <c:h val="8.3717191601049873E-2"/>
        </c:manualLayout>
      </c:layout>
      <c:overlay val="0"/>
      <c:txPr>
        <a:bodyPr/>
        <a:lstStyle/>
        <a:p>
          <a:pPr>
            <a:defRPr sz="1400">
              <a:solidFill>
                <a:schemeClr val="accent3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9.5442399947995166E-3"/>
                  <c:y val="-0.30092592592592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702419990899154E-2"/>
                  <c:y val="-0.460351778944298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baseline="0">
                    <a:solidFill>
                      <a:schemeClr val="bg1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'ВЪПРОСНИК 3'!$B$23:$B$24</c:f>
              <c:strCache>
                <c:ptCount val="2"/>
                <c:pt idx="0">
                  <c:v>True </c:v>
                </c:pt>
                <c:pt idx="1">
                  <c:v>False</c:v>
                </c:pt>
              </c:strCache>
            </c:strRef>
          </c:cat>
          <c:val>
            <c:numRef>
              <c:f>'ВЪПРОСНИК 3'!$C$23:$C$24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3163736"/>
        <c:axId val="343164520"/>
        <c:axId val="0"/>
      </c:bar3DChart>
      <c:catAx>
        <c:axId val="343163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3164520"/>
        <c:crosses val="autoZero"/>
        <c:auto val="1"/>
        <c:lblAlgn val="ctr"/>
        <c:lblOffset val="100"/>
        <c:noMultiLvlLbl val="0"/>
      </c:catAx>
      <c:valAx>
        <c:axId val="34316452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343163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8998952012387974"/>
          <c:y val="0.78278251676873722"/>
          <c:w val="0.38073420005553693"/>
          <c:h val="0.21221274424030329"/>
        </c:manualLayout>
      </c:layout>
      <c:overlay val="0"/>
      <c:txPr>
        <a:bodyPr/>
        <a:lstStyle/>
        <a:p>
          <a:pPr>
            <a:defRPr sz="1400">
              <a:solidFill>
                <a:schemeClr val="accent3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2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r">
              <a:defRPr sz="1300"/>
            </a:lvl1pPr>
          </a:lstStyle>
          <a:p>
            <a:fld id="{FEFE78EE-48FC-48C6-9C72-7FD2C8C39DBF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2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r">
              <a:defRPr sz="1300"/>
            </a:lvl1pPr>
          </a:lstStyle>
          <a:p>
            <a:fld id="{6D5D307B-C696-4153-9A3D-93D2CF55A8CF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834618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2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r">
              <a:defRPr sz="1300"/>
            </a:lvl1pPr>
          </a:lstStyle>
          <a:p>
            <a:fld id="{43D2A1D6-18C6-47D2-A021-C74BDE1CF2FE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8" tIns="45983" rIns="91968" bIns="45983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8"/>
            <a:ext cx="5438140" cy="4466987"/>
          </a:xfrm>
          <a:prstGeom prst="rect">
            <a:avLst/>
          </a:prstGeom>
        </p:spPr>
        <p:txBody>
          <a:bodyPr vert="horz" lIns="91968" tIns="45983" rIns="91968" bIns="45983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2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r">
              <a:defRPr sz="1300"/>
            </a:lvl1pPr>
          </a:lstStyle>
          <a:p>
            <a:fld id="{2B2E7062-8DE4-425E-A077-C421BADD908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17867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3D2A1D6-18C6-47D2-A021-C74BDE1CF2FE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E7062-8DE4-425E-A077-C421BADD9080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53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3"/>
          <p:cNvSpPr>
            <a:spLocks noGrp="1"/>
          </p:cNvSpPr>
          <p:nvPr>
            <p:ph type="body" sz="half" idx="10"/>
          </p:nvPr>
        </p:nvSpPr>
        <p:spPr>
          <a:xfrm>
            <a:off x="1605856" y="8333184"/>
            <a:ext cx="8867669" cy="419453"/>
          </a:xfrm>
        </p:spPr>
        <p:txBody>
          <a:bodyPr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6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1831" y="2933760"/>
            <a:ext cx="3994044" cy="1433759"/>
          </a:xfrm>
        </p:spPr>
        <p:txBody>
          <a:bodyPr anchor="t"/>
          <a:lstStyle>
            <a:lvl1pPr algn="l"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80697" y="2930985"/>
            <a:ext cx="6963974" cy="5781781"/>
          </a:xfrm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81831" y="4569567"/>
            <a:ext cx="3994044" cy="414319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600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fld id="{C77A7054-A3B2-465B-9F89-9FDE8B27E272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4" y="0"/>
            <a:ext cx="1987426" cy="178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  <a:ln>
            <a:solidFill>
              <a:schemeClr val="tx2"/>
            </a:solidFill>
          </a:ln>
        </p:spPr>
        <p:txBody>
          <a:bodyPr anchor="ctr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fr-FR" dirty="0" smtClean="0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 anchor="ctr">
            <a:norm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C327-436C-482E-87A1-E54361E9317C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00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424D8E65-E7CB-47E3-84CA-9EB5BB37B688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75818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5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7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00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9906781-79DA-4ABE-B808-C99EB9135CA3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75818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00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91CAA991-0A4B-4052-82A1-CBD97FE95421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75818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5306" y="882756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1831" y="2930985"/>
            <a:ext cx="11162840" cy="5781781"/>
          </a:xfrm>
          <a:noFill/>
          <a:ln>
            <a:noFill/>
          </a:ln>
        </p:spPr>
        <p:txBody>
          <a:bodyPr/>
          <a:lstStyle>
            <a:lvl1pPr algn="l"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1023984" algn="l"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 algn="l">
              <a:buClrTx/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buClr>
                <a:schemeClr val="accent3"/>
              </a:buCl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666800" y="9040143"/>
            <a:ext cx="3034453" cy="519289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7B8357D5-2F35-44F4-AB8A-BBBA2D6E62C8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951587" y="9040143"/>
            <a:ext cx="4118187" cy="519289"/>
          </a:xfrm>
          <a:noFill/>
          <a:ln>
            <a:noFill/>
          </a:ln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888" y="-19744"/>
            <a:ext cx="2109912" cy="185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81831" y="2930984"/>
            <a:ext cx="5427200" cy="5822457"/>
          </a:xfrm>
          <a:noFill/>
          <a:ln>
            <a:noFill/>
          </a:ln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Clr>
                <a:schemeClr val="accent4"/>
              </a:buClr>
              <a:buSzPct val="100000"/>
              <a:buFont typeface="Trebuchet MS" pitchFamily="34" charset="0"/>
              <a:buChar char="●"/>
              <a:defRPr sz="200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116868" y="2930984"/>
            <a:ext cx="5427803" cy="5822457"/>
          </a:xfrm>
          <a:noFill/>
          <a:ln>
            <a:noFill/>
          </a:ln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50C2-AE08-4D02-A3C3-719178BB3C66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56000" y="882756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4" y="0"/>
            <a:ext cx="1987426" cy="178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81831" y="2930984"/>
            <a:ext cx="5427200" cy="909884"/>
          </a:xfrm>
          <a:noFill/>
          <a:ln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381831" y="3955097"/>
            <a:ext cx="5427200" cy="5018158"/>
          </a:xfrm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Clr>
                <a:schemeClr val="accent4"/>
              </a:buCl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7116868" y="2930984"/>
            <a:ext cx="5427803" cy="909884"/>
          </a:xfrm>
        </p:spPr>
        <p:txBody>
          <a:bodyPr anchor="t"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0BB-3BCE-46CF-B23A-F7CB70FF3319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14"/>
          </p:nvPr>
        </p:nvSpPr>
        <p:spPr>
          <a:xfrm>
            <a:off x="7116868" y="3955097"/>
            <a:ext cx="5427803" cy="5018158"/>
          </a:xfrm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56000" y="882756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  <p:pic>
        <p:nvPicPr>
          <p:cNvPr id="10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4" y="0"/>
            <a:ext cx="1987426" cy="17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595E9D-A2ED-4083-9733-FAEB8F4E97B1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255306" y="880640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79859-6091-47FA-B5E4-2053E8C51625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55600" y="880640"/>
            <a:ext cx="9626400" cy="1433600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/>
          <a:p>
            <a:r>
              <a:rPr lang="fr-FR" dirty="0" smtClean="0"/>
              <a:t>CLIQUER MODIFIER LE STYLE DU POUR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5856" y="2933760"/>
            <a:ext cx="10657184" cy="5780480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66774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 anchor="ctr"/>
          <a:lstStyle>
            <a:lvl1pPr algn="l">
              <a:defRPr sz="14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B757E977-4DD3-4408-825F-98025491F214}" type="datetime1">
              <a:rPr lang="en-GB" smtClean="0"/>
              <a:pPr/>
              <a:t>23/10/2024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911358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 anchor="ctr"/>
          <a:lstStyle>
            <a:lvl1pPr algn="l">
              <a:defRPr sz="14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38704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 anchor="ctr"/>
          <a:lstStyle>
            <a:lvl1pPr algn="l">
              <a:defRPr sz="14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EDCD14AE-3D69-4E16-8848-4A8689C12FA6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26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586" y="0"/>
            <a:ext cx="2015214" cy="173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300460" rtl="0" eaLnBrk="1" latinLnBrk="0" hangingPunct="1">
        <a:spcBef>
          <a:spcPct val="0"/>
        </a:spcBef>
        <a:buNone/>
        <a:defRPr sz="3600" b="1" kern="1200" baseline="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Clr>
          <a:schemeClr val="bg1"/>
        </a:buClr>
        <a:buSzPct val="100000"/>
        <a:buFont typeface="Trebuchet MS" pitchFamily="34" charset="0"/>
        <a:buChar char="●"/>
        <a:defRPr sz="3200" b="1" kern="1200" baseline="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Clr>
          <a:schemeClr val="tx2"/>
        </a:buClr>
        <a:buSzPct val="100000"/>
        <a:buFont typeface="Arial" pitchFamily="34" charset="0"/>
        <a:buChar char="►"/>
        <a:defRPr sz="2600" kern="1200" baseline="0">
          <a:solidFill>
            <a:schemeClr val="accent3"/>
          </a:solidFill>
          <a:latin typeface="Calibri" pitchFamily="34" charset="0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SzPct val="100000"/>
        <a:buFont typeface="Trebuchet MS" pitchFamily="34" charset="0"/>
        <a:buChar char="●"/>
        <a:defRPr sz="2000" kern="1200" baseline="0">
          <a:solidFill>
            <a:schemeClr val="accent4"/>
          </a:solidFill>
          <a:latin typeface="Calibri" pitchFamily="34" charset="0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Clr>
          <a:schemeClr val="bg1"/>
        </a:buClr>
        <a:buFont typeface="Calibri" pitchFamily="34" charset="0"/>
        <a:buChar char="&gt;"/>
        <a:defRPr sz="2000" kern="1200" baseline="0">
          <a:solidFill>
            <a:schemeClr val="bg1"/>
          </a:solidFill>
          <a:latin typeface="Calibri" pitchFamily="34" charset="0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»"/>
        <a:defRPr sz="2000" kern="1200" baseline="0">
          <a:solidFill>
            <a:schemeClr val="accent3"/>
          </a:solidFill>
          <a:latin typeface="Calibri" pitchFamily="34" charset="0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6.png"/><Relationship Id="rId12" Type="http://schemas.openxmlformats.org/officeDocument/2006/relationships/image" Target="../media/image4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6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6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6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46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6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0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0" Type="http://schemas.openxmlformats.org/officeDocument/2006/relationships/image" Target="../media/image46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ha.bg/en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s://www.nbu.bg/en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unwe.bg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7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99.png"/><Relationship Id="rId5" Type="http://schemas.openxmlformats.org/officeDocument/2006/relationships/image" Target="../media/image46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6.pn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6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vipbg.site/spiritsbalgariya/?fbclid=IwZXh0bgNhZW0CMTAAAR3ovUowWENJEwbvpebWm8SvIBabh08HHZhRn_qwoGgFoDzolgSwq5OosLY_aem_AdKOQ72gTZ0DurTpxh6H0fK7sLpQODaIMjRHQ7_vQqLUN79jz3ESBPwj9T1KhhJ48rSJbCK05JksJYewBgy96MvA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0.png"/><Relationship Id="rId4" Type="http://schemas.openxmlformats.org/officeDocument/2006/relationships/hyperlink" Target="https://www.unwe.bg/bg/news/30439/%d0%b4%d0%b2%d0%b0-%d0%be%d1%82%d0%b1%d0%be%d1%80%d0%b0-%d0%bd%d0%b0-%d0%bd%d0%b0%d1%88%d0%b8%d1%8f-%d1%83%d0%bd%d0%b8%d0%b2%d0%b5%d1%80%d1%81%d0%b8%d1%82%d0%b5%d1%82-%d1%81%d0%bf%d0%b5%d1%87%d0%b5%d0%bb%d0%b8%d1%85%d0%b0-%d0%bd%d0%b0%d0%b3%d1%80%d0%b0%d0%b4%d0%b8-%d0%b2-%d0%ba%d0%be%d0%bd%d0%ba%d1%83%d1%80%d1%81-%d0%b7%d0%b0-%d0%b4%d0%b8%d0%b3%d0%b8%d1%82%d0%b0%d0%bb%d0%bd%d0%b0-%d0%ba%d0%b0%d0%bc%d0%bf%d0%b0%d0%bd%d0%b8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00064354556956/posts/834585508696593/?mibextid=WC7FNe&amp;rdid=JAWQdxFNrAjvsXez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office@gmai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half" idx="10"/>
          </p:nvPr>
        </p:nvSpPr>
        <p:spPr>
          <a:xfrm>
            <a:off x="1533848" y="8333184"/>
            <a:ext cx="11449272" cy="1224136"/>
          </a:xfrm>
        </p:spPr>
        <p:txBody>
          <a:bodyPr/>
          <a:lstStyle/>
          <a:p>
            <a:r>
              <a:rPr lang="fr-FR" dirty="0" smtClean="0"/>
              <a:t>spiritsBULGARIA					          </a:t>
            </a:r>
            <a:r>
              <a:rPr lang="fr-FR" dirty="0" err="1" smtClean="0"/>
              <a:t>June</a:t>
            </a:r>
            <a:r>
              <a:rPr lang="fr-FR" dirty="0" smtClean="0"/>
              <a:t> 22, 2024</a:t>
            </a:r>
          </a:p>
          <a:p>
            <a:r>
              <a:rPr lang="fr-FR" dirty="0" smtClean="0"/>
              <a:t>Sofia, 40-Bratia </a:t>
            </a:r>
            <a:r>
              <a:rPr lang="fr-FR" dirty="0" err="1" smtClean="0"/>
              <a:t>Bakston</a:t>
            </a:r>
            <a:r>
              <a:rPr lang="fr-FR" dirty="0" smtClean="0"/>
              <a:t> </a:t>
            </a:r>
            <a:r>
              <a:rPr lang="fr-FR" dirty="0" err="1" smtClean="0"/>
              <a:t>Str</a:t>
            </a:r>
            <a:r>
              <a:rPr lang="fr-FR" dirty="0"/>
              <a:t>.</a:t>
            </a: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62540" y="2009280"/>
            <a:ext cx="8460140" cy="4811735"/>
          </a:xfrm>
        </p:spPr>
        <p:txBody>
          <a:bodyPr/>
          <a:lstStyle/>
          <a:p>
            <a:r>
              <a:rPr lang="fr-FR" b="1" dirty="0" smtClean="0"/>
              <a:t>EVALUATION OF </a:t>
            </a:r>
            <a:br>
              <a:rPr lang="fr-FR" b="1" dirty="0" smtClean="0"/>
            </a:br>
            <a:r>
              <a:rPr lang="fr-FR" b="1" dirty="0" smtClean="0"/>
              <a:t>RD AMONG STUDENTS PROGRAM</a:t>
            </a:r>
            <a:r>
              <a:rPr lang="bg-BG" b="1" dirty="0" smtClean="0"/>
              <a:t/>
            </a:r>
            <a:br>
              <a:rPr lang="bg-BG" b="1" dirty="0" smtClean="0"/>
            </a:br>
            <a:r>
              <a:rPr lang="en-US" sz="4800" b="1" dirty="0" smtClean="0">
                <a:solidFill>
                  <a:schemeClr val="bg1"/>
                </a:solidFill>
              </a:rPr>
              <a:t>HOW MUCH AND HOW MANY?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4400" i="1" dirty="0" smtClean="0"/>
              <a:t>2023-2024 </a:t>
            </a:r>
            <a:r>
              <a:rPr lang="fr-FR" sz="4400" i="1" dirty="0" err="1" smtClean="0"/>
              <a:t>academic</a:t>
            </a:r>
            <a:r>
              <a:rPr lang="fr-FR" sz="4400" i="1" dirty="0" smtClean="0"/>
              <a:t> </a:t>
            </a:r>
            <a:r>
              <a:rPr lang="fr-FR" sz="4400" i="1" dirty="0" err="1" smtClean="0"/>
              <a:t>year</a:t>
            </a:r>
            <a:r>
              <a:rPr lang="fr-FR" sz="4400" i="1" dirty="0" smtClean="0"/>
              <a:t/>
            </a:r>
            <a:br>
              <a:rPr lang="fr-FR" sz="4400" i="1" dirty="0" smtClean="0"/>
            </a:br>
            <a:r>
              <a:rPr lang="fr-FR" sz="4400" i="1" dirty="0" smtClean="0"/>
              <a:t>Bulgaria</a:t>
            </a:r>
            <a:endParaRPr lang="fr-FR" sz="4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ACHIEVEMENTS – APPLICATION &amp; RULES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5856" y="2840831"/>
            <a:ext cx="3128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</a:rPr>
              <a:t>The participation Rules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56" y="3508648"/>
            <a:ext cx="1044116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629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ACHIEVEMENTS – THE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831" y="2930985"/>
            <a:ext cx="11162840" cy="218158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questionnaires – pre- and post- Seminar</a:t>
            </a:r>
          </a:p>
          <a:p>
            <a:r>
              <a:rPr lang="en-US" dirty="0"/>
              <a:t>10 and 8 questions </a:t>
            </a:r>
            <a:r>
              <a:rPr lang="en-US" dirty="0" smtClean="0"/>
              <a:t>have </a:t>
            </a:r>
            <a:r>
              <a:rPr lang="en-US" dirty="0"/>
              <a:t>assessed students' knowledge and attitudes towards the </a:t>
            </a:r>
            <a:r>
              <a:rPr lang="en-US" dirty="0" smtClean="0"/>
              <a:t>topic</a:t>
            </a:r>
          </a:p>
          <a:p>
            <a:r>
              <a:rPr lang="en-US" dirty="0" smtClean="0"/>
              <a:t>249 </a:t>
            </a:r>
            <a:r>
              <a:rPr lang="en-US" dirty="0"/>
              <a:t>students </a:t>
            </a:r>
            <a:r>
              <a:rPr lang="en-US" dirty="0" smtClean="0"/>
              <a:t>(out </a:t>
            </a:r>
            <a:r>
              <a:rPr lang="en-US" dirty="0"/>
              <a:t>of 254 </a:t>
            </a:r>
            <a:r>
              <a:rPr lang="en-US" dirty="0" smtClean="0"/>
              <a:t>attendees) provided </a:t>
            </a:r>
            <a:r>
              <a:rPr lang="en-US" dirty="0"/>
              <a:t>their answers to the study both online and on paper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28" y="5164831"/>
            <a:ext cx="2148783" cy="367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230" y="5317173"/>
            <a:ext cx="1999778" cy="352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9912" y="5001071"/>
            <a:ext cx="1489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The questionnairs</a:t>
            </a:r>
            <a:endParaRPr lang="en-US" sz="1400" dirty="0">
              <a:solidFill>
                <a:schemeClr val="accent3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5112568"/>
            <a:ext cx="5989191" cy="372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3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PROGRAM ACHIEVEMENTS – THE STUDY    (WELL-KNOWN TRUTHS)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258867" y="2723673"/>
            <a:ext cx="592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3"/>
                </a:solidFill>
              </a:rPr>
              <a:t>Q</a:t>
            </a:r>
            <a:r>
              <a:rPr lang="en-US" sz="1800" dirty="0" smtClean="0">
                <a:solidFill>
                  <a:schemeClr val="accent3"/>
                </a:solidFill>
              </a:rPr>
              <a:t>3</a:t>
            </a:r>
            <a:r>
              <a:rPr lang="en-US" sz="1800" dirty="0">
                <a:solidFill>
                  <a:schemeClr val="accent3"/>
                </a:solidFill>
              </a:rPr>
              <a:t>: Excessive alcohol consumption acts as a brain depressant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4291" y="2741880"/>
            <a:ext cx="580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Q4: </a:t>
            </a:r>
            <a:r>
              <a:rPr lang="en-US" sz="1800" dirty="0">
                <a:solidFill>
                  <a:schemeClr val="accent3"/>
                </a:solidFill>
              </a:rPr>
              <a:t>Adults (18+) can consume alcohol whenever they want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9833" y="5839326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Q7: </a:t>
            </a:r>
            <a:r>
              <a:rPr lang="en-US" sz="1800" dirty="0">
                <a:solidFill>
                  <a:schemeClr val="accent3"/>
                </a:solidFill>
              </a:rPr>
              <a:t>No matter how much alcohol you consumed the night before, </a:t>
            </a:r>
            <a:r>
              <a:rPr lang="en-US" sz="1800" dirty="0" smtClean="0">
                <a:solidFill>
                  <a:schemeClr val="accent3"/>
                </a:solidFill>
              </a:rPr>
              <a:t>the </a:t>
            </a:r>
            <a:r>
              <a:rPr lang="en-US" sz="1800" dirty="0">
                <a:solidFill>
                  <a:schemeClr val="accent3"/>
                </a:solidFill>
              </a:rPr>
              <a:t>next morning you are fit and ready to drive again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9585" y="5965234"/>
            <a:ext cx="489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Q5: Getting </a:t>
            </a:r>
            <a:r>
              <a:rPr lang="en-US" sz="1800" dirty="0">
                <a:solidFill>
                  <a:schemeClr val="accent3"/>
                </a:solidFill>
              </a:rPr>
              <a:t>drunk does not depend on the </a:t>
            </a:r>
            <a:r>
              <a:rPr lang="en-US" sz="1800" dirty="0" smtClean="0">
                <a:solidFill>
                  <a:schemeClr val="accent3"/>
                </a:solidFill>
              </a:rPr>
              <a:t>gender</a:t>
            </a:r>
            <a:endParaRPr lang="en-US" sz="1800" dirty="0">
              <a:solidFill>
                <a:schemeClr val="accent3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793322"/>
              </p:ext>
            </p:extLst>
          </p:nvPr>
        </p:nvGraphicFramePr>
        <p:xfrm>
          <a:off x="1650106" y="3052162"/>
          <a:ext cx="4572000" cy="2527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380907"/>
              </p:ext>
            </p:extLst>
          </p:nvPr>
        </p:nvGraphicFramePr>
        <p:xfrm>
          <a:off x="7331000" y="3099574"/>
          <a:ext cx="4572000" cy="2353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7622296"/>
              </p:ext>
            </p:extLst>
          </p:nvPr>
        </p:nvGraphicFramePr>
        <p:xfrm>
          <a:off x="1749872" y="633456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80646"/>
              </p:ext>
            </p:extLst>
          </p:nvPr>
        </p:nvGraphicFramePr>
        <p:xfrm>
          <a:off x="7801874" y="64258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058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ACHIEVEMENTS – THE STUDY </a:t>
            </a:r>
            <a:r>
              <a:rPr lang="en-US" dirty="0" smtClean="0"/>
              <a:t>(STATEMENTS TO IMPROVE)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30192" y="5833079"/>
            <a:ext cx="393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Q8: Time </a:t>
            </a:r>
            <a:r>
              <a:rPr lang="en-US" sz="1800" dirty="0">
                <a:solidFill>
                  <a:schemeClr val="accent3"/>
                </a:solidFill>
              </a:rPr>
              <a:t>is the only cure for a hangover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2238" y="2833345"/>
            <a:ext cx="588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Q5: Which </a:t>
            </a:r>
            <a:r>
              <a:rPr lang="en-US" sz="1800" dirty="0">
                <a:solidFill>
                  <a:schemeClr val="accent3"/>
                </a:solidFill>
              </a:rPr>
              <a:t>of the following drinks contains the most alcohol?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3616" y="2833345"/>
            <a:ext cx="5465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Q7: "Drinking </a:t>
            </a:r>
            <a:r>
              <a:rPr lang="en-US" sz="1800" dirty="0">
                <a:solidFill>
                  <a:schemeClr val="accent3"/>
                </a:solidFill>
              </a:rPr>
              <a:t>to get drunk" doesn't hurt anyone but you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7824" y="8621216"/>
            <a:ext cx="1026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672" indent="-487672">
              <a:spcBef>
                <a:spcPct val="20000"/>
              </a:spcBef>
              <a:buClr>
                <a:schemeClr val="bg1"/>
              </a:buClr>
              <a:buSzPct val="100000"/>
              <a:buFont typeface="Trebuchet MS" pitchFamily="34" charset="0"/>
              <a:buChar char="●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No dramatic changes vs. 2023. 100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% of respondents gave correct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answers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to all of the above questions after the end of the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seminars.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3466361"/>
              </p:ext>
            </p:extLst>
          </p:nvPr>
        </p:nvGraphicFramePr>
        <p:xfrm>
          <a:off x="1530223" y="314112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9416380"/>
              </p:ext>
            </p:extLst>
          </p:nvPr>
        </p:nvGraphicFramePr>
        <p:xfrm>
          <a:off x="7222480" y="32437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690101"/>
              </p:ext>
            </p:extLst>
          </p:nvPr>
        </p:nvGraphicFramePr>
        <p:xfrm>
          <a:off x="3751267" y="6089612"/>
          <a:ext cx="532258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551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ACHIEVEMENTS – THE </a:t>
            </a:r>
            <a:r>
              <a:rPr lang="en-US" dirty="0" smtClean="0"/>
              <a:t>STUDY    (SCALE RATINGS)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9459" y="3201452"/>
            <a:ext cx="10484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Q5: Rate </a:t>
            </a:r>
            <a:r>
              <a:rPr lang="en-US" sz="1800" dirty="0">
                <a:solidFill>
                  <a:schemeClr val="accent3"/>
                </a:solidFill>
              </a:rPr>
              <a:t>on a scale of 1 to 10 how likely you are to benefit and take the information you receive into account, </a:t>
            </a:r>
            <a:endParaRPr lang="en-US" sz="1800" dirty="0" smtClean="0">
              <a:solidFill>
                <a:schemeClr val="accent3"/>
              </a:solidFill>
            </a:endParaRPr>
          </a:p>
          <a:p>
            <a:r>
              <a:rPr lang="en-US" sz="1800" dirty="0" smtClean="0">
                <a:solidFill>
                  <a:schemeClr val="accent3"/>
                </a:solidFill>
              </a:rPr>
              <a:t>with </a:t>
            </a:r>
            <a:r>
              <a:rPr lang="en-US" sz="1800" dirty="0">
                <a:solidFill>
                  <a:schemeClr val="accent3"/>
                </a:solidFill>
              </a:rPr>
              <a:t>1 being the least likely and 10 being the most likely.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24" y="3885121"/>
            <a:ext cx="8313301" cy="149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41" y="6268365"/>
            <a:ext cx="8313301" cy="149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97776" y="4141879"/>
            <a:ext cx="6896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220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97775" y="6532984"/>
            <a:ext cx="6896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214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0965" y="4141878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6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2560" y="4168333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472" y="4166385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5856" y="4141877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2040" y="4139212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3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2200" y="4139213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1840" y="5812904"/>
            <a:ext cx="10815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Q6</a:t>
            </a:r>
            <a:r>
              <a:rPr lang="en-US" sz="1800" dirty="0">
                <a:solidFill>
                  <a:schemeClr val="accent3"/>
                </a:solidFill>
              </a:rPr>
              <a:t>: Rate on a scale of 1-10 how likely you are to resist peer pressure to consume alcohol when you don't want to </a:t>
            </a:r>
            <a:endParaRPr lang="en-US" sz="1800" dirty="0" smtClean="0">
              <a:solidFill>
                <a:schemeClr val="accent3"/>
              </a:solidFill>
            </a:endParaRPr>
          </a:p>
          <a:p>
            <a:r>
              <a:rPr lang="en-US" sz="1800" dirty="0" smtClean="0">
                <a:solidFill>
                  <a:schemeClr val="accent3"/>
                </a:solidFill>
              </a:rPr>
              <a:t>or </a:t>
            </a:r>
            <a:r>
              <a:rPr lang="en-US" sz="1800" dirty="0">
                <a:solidFill>
                  <a:schemeClr val="accent3"/>
                </a:solidFill>
              </a:rPr>
              <a:t>shouldn't, with 1 being the least likely and 10 being the most likely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95782" y="6544597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7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2461" y="6543248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3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40854" y="6544597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accent3"/>
                </a:solidFill>
              </a:rPr>
              <a:t>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16130" y="6544597"/>
            <a:ext cx="5212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accent3"/>
                </a:solidFill>
              </a:rPr>
              <a:t>10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8691" y="6544597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54128" y="6544597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1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62040" y="6532984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accent3"/>
                </a:solidFill>
              </a:rPr>
              <a:t>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1734" y="6509877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3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1288086" y="7967533"/>
            <a:ext cx="11162840" cy="13681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Figures </a:t>
            </a:r>
            <a:r>
              <a:rPr lang="en-US" sz="2400" dirty="0"/>
              <a:t>in cells </a:t>
            </a:r>
            <a:r>
              <a:rPr lang="en-US" sz="2400" dirty="0" smtClean="0"/>
              <a:t>above are </a:t>
            </a:r>
            <a:r>
              <a:rPr lang="en-US" sz="2400" dirty="0"/>
              <a:t>number of people giving </a:t>
            </a:r>
            <a:r>
              <a:rPr lang="en-US" sz="2400" dirty="0" smtClean="0"/>
              <a:t>the </a:t>
            </a:r>
            <a:r>
              <a:rPr lang="en-US" sz="2400" dirty="0"/>
              <a:t>rate for this score at the </a:t>
            </a:r>
            <a:r>
              <a:rPr lang="en-US" sz="2400" dirty="0" smtClean="0"/>
              <a:t>scale</a:t>
            </a:r>
          </a:p>
          <a:p>
            <a:r>
              <a:rPr lang="en-US" sz="2400" dirty="0" smtClean="0"/>
              <a:t>These </a:t>
            </a:r>
            <a:r>
              <a:rPr lang="en-US" sz="2400" dirty="0"/>
              <a:t>who rated bellow 5 </a:t>
            </a:r>
            <a:r>
              <a:rPr lang="en-US" sz="2400" dirty="0" smtClean="0"/>
              <a:t>(question 5 and 6) do </a:t>
            </a:r>
            <a:r>
              <a:rPr lang="en-US" sz="2400" dirty="0"/>
              <a:t>not or hardly ever drink alcohol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223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ACHIEVEMENTS – THE </a:t>
            </a:r>
            <a:r>
              <a:rPr lang="en-US" dirty="0" smtClean="0"/>
              <a:t>STUDY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</a:t>
            </a:r>
            <a:r>
              <a:rPr lang="en-US" dirty="0"/>
              <a:t>SCALE </a:t>
            </a:r>
            <a:r>
              <a:rPr lang="en-US" dirty="0" smtClean="0"/>
              <a:t>RATINGS Cont’d)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6429" y="3199226"/>
            <a:ext cx="11584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3"/>
                </a:solidFill>
              </a:rPr>
              <a:t>Q</a:t>
            </a:r>
            <a:r>
              <a:rPr lang="bg-BG" sz="1800" dirty="0" smtClean="0">
                <a:solidFill>
                  <a:schemeClr val="accent3"/>
                </a:solidFill>
              </a:rPr>
              <a:t>7</a:t>
            </a:r>
            <a:r>
              <a:rPr lang="en-US" sz="1800" dirty="0" smtClean="0">
                <a:solidFill>
                  <a:schemeClr val="accent3"/>
                </a:solidFill>
              </a:rPr>
              <a:t>:</a:t>
            </a:r>
            <a:r>
              <a:rPr lang="bg-BG" sz="1800" dirty="0" smtClean="0">
                <a:solidFill>
                  <a:schemeClr val="accent3"/>
                </a:solidFill>
              </a:rPr>
              <a:t> </a:t>
            </a:r>
            <a:r>
              <a:rPr lang="en-US" sz="1800" dirty="0" smtClean="0">
                <a:solidFill>
                  <a:schemeClr val="accent3"/>
                </a:solidFill>
              </a:rPr>
              <a:t> </a:t>
            </a:r>
            <a:r>
              <a:rPr lang="en-US" sz="1800" dirty="0">
                <a:solidFill>
                  <a:schemeClr val="accent3"/>
                </a:solidFill>
              </a:rPr>
              <a:t>Rate on a scale of 1-10 how likely you would be to measure and control your daily/weekly alcohol intake accordingly, </a:t>
            </a:r>
            <a:endParaRPr lang="bg-BG" sz="1800" dirty="0" smtClean="0">
              <a:solidFill>
                <a:schemeClr val="accent3"/>
              </a:solidFill>
            </a:endParaRPr>
          </a:p>
          <a:p>
            <a:r>
              <a:rPr lang="en-US" sz="1800" dirty="0" smtClean="0">
                <a:solidFill>
                  <a:schemeClr val="accent3"/>
                </a:solidFill>
              </a:rPr>
              <a:t>with </a:t>
            </a:r>
            <a:r>
              <a:rPr lang="en-US" sz="1800" dirty="0">
                <a:solidFill>
                  <a:schemeClr val="accent3"/>
                </a:solidFill>
              </a:rPr>
              <a:t>1 being the least likely and 10 being the most likely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24" y="3887788"/>
            <a:ext cx="8313301" cy="149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24" y="6100936"/>
            <a:ext cx="8313301" cy="149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17824" y="7828945"/>
            <a:ext cx="11162840" cy="144034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Figures </a:t>
            </a:r>
            <a:r>
              <a:rPr lang="en-US" sz="2400" dirty="0"/>
              <a:t>in cells are number of people giving their rate for this score at the </a:t>
            </a:r>
            <a:r>
              <a:rPr lang="en-US" sz="2400" dirty="0" smtClean="0"/>
              <a:t>scale</a:t>
            </a:r>
          </a:p>
          <a:p>
            <a:r>
              <a:rPr lang="en-US" sz="2400" dirty="0" smtClean="0"/>
              <a:t>These </a:t>
            </a:r>
            <a:r>
              <a:rPr lang="en-US" sz="2400" dirty="0"/>
              <a:t>who rated bellow 5 </a:t>
            </a:r>
            <a:r>
              <a:rPr lang="en-US" sz="2400" dirty="0" smtClean="0"/>
              <a:t> (question 7) do </a:t>
            </a:r>
            <a:r>
              <a:rPr lang="en-US" sz="2400" dirty="0"/>
              <a:t>not or hardly ever drink alcohol</a:t>
            </a:r>
            <a:endParaRPr lang="en-US" sz="2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584612" y="6339734"/>
            <a:ext cx="6896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243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4128" y="4125033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8769" y="4107167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1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6376" y="4154954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78464" y="4154954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8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42560" y="4154954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7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34648" y="4141076"/>
            <a:ext cx="6896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224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6523" y="5577716"/>
            <a:ext cx="7626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Q8:</a:t>
            </a:r>
            <a:r>
              <a:rPr lang="bg-BG" sz="1800" dirty="0" smtClean="0">
                <a:solidFill>
                  <a:schemeClr val="accent3"/>
                </a:solidFill>
              </a:rPr>
              <a:t> </a:t>
            </a:r>
            <a:r>
              <a:rPr lang="en-US" sz="1800" dirty="0" smtClean="0">
                <a:solidFill>
                  <a:schemeClr val="accent3"/>
                </a:solidFill>
              </a:rPr>
              <a:t> Rate </a:t>
            </a:r>
            <a:r>
              <a:rPr lang="en-US" sz="1800" dirty="0">
                <a:solidFill>
                  <a:schemeClr val="accent3"/>
                </a:solidFill>
              </a:rPr>
              <a:t>on a scale of 1-10 how likely you are to </a:t>
            </a:r>
            <a:r>
              <a:rPr lang="en-US" sz="1800" dirty="0" smtClean="0">
                <a:solidFill>
                  <a:schemeClr val="accent3"/>
                </a:solidFill>
              </a:rPr>
              <a:t>drive after </a:t>
            </a:r>
            <a:r>
              <a:rPr lang="en-US" sz="1800" dirty="0">
                <a:solidFill>
                  <a:schemeClr val="accent3"/>
                </a:solidFill>
              </a:rPr>
              <a:t>consuming alcohol, </a:t>
            </a:r>
            <a:endParaRPr lang="bg-BG" sz="1800" dirty="0" smtClean="0">
              <a:solidFill>
                <a:schemeClr val="accent3"/>
              </a:solidFill>
            </a:endParaRPr>
          </a:p>
          <a:p>
            <a:r>
              <a:rPr lang="en-US" sz="1800" dirty="0" smtClean="0">
                <a:solidFill>
                  <a:schemeClr val="accent3"/>
                </a:solidFill>
              </a:rPr>
              <a:t>with </a:t>
            </a:r>
            <a:r>
              <a:rPr lang="en-US" sz="1800" dirty="0">
                <a:solidFill>
                  <a:schemeClr val="accent3"/>
                </a:solidFill>
              </a:rPr>
              <a:t>1 being the least likely and 10 being the most likely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4128" y="6316960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3</a:t>
            </a:r>
            <a:endParaRPr lang="bg-BG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2040" y="6316960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3</a:t>
            </a:r>
            <a:endParaRPr lang="bg-BG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39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ACHIEVEMENTS – THE </a:t>
            </a:r>
            <a:r>
              <a:rPr lang="en-US" dirty="0" smtClean="0"/>
              <a:t>SELECTION &amp; 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830" y="2716561"/>
            <a:ext cx="11385265" cy="7037040"/>
          </a:xfrm>
        </p:spPr>
        <p:txBody>
          <a:bodyPr>
            <a:noAutofit/>
          </a:bodyPr>
          <a:lstStyle/>
          <a:p>
            <a:r>
              <a:rPr lang="en-US" sz="2800" dirty="0"/>
              <a:t>17 </a:t>
            </a:r>
            <a:r>
              <a:rPr lang="en-US" sz="2800" dirty="0" smtClean="0"/>
              <a:t>projects applied</a:t>
            </a:r>
          </a:p>
          <a:p>
            <a:pPr lvl="1"/>
            <a:r>
              <a:rPr lang="en-US" sz="2400" dirty="0" smtClean="0"/>
              <a:t>9 from NBU</a:t>
            </a:r>
          </a:p>
          <a:p>
            <a:pPr lvl="1"/>
            <a:r>
              <a:rPr lang="en-US" sz="2400" dirty="0" smtClean="0"/>
              <a:t>5 from UNWE</a:t>
            </a:r>
          </a:p>
          <a:p>
            <a:pPr lvl="1"/>
            <a:r>
              <a:rPr lang="en-US" sz="2400" dirty="0" smtClean="0"/>
              <a:t>3 from NAA</a:t>
            </a:r>
            <a:endParaRPr lang="bg-BG" sz="2400" dirty="0"/>
          </a:p>
          <a:p>
            <a:r>
              <a:rPr lang="en-US" sz="2800" dirty="0" smtClean="0"/>
              <a:t>Jury voted online independently in 7 days after closing of contest </a:t>
            </a:r>
          </a:p>
          <a:p>
            <a:r>
              <a:rPr lang="en-US" sz="2800" dirty="0" smtClean="0"/>
              <a:t>Jury 9 members:</a:t>
            </a:r>
          </a:p>
          <a:p>
            <a:pPr lvl="1"/>
            <a:r>
              <a:rPr lang="en-US" sz="1800" dirty="0" smtClean="0"/>
              <a:t>Assoc. Prof. </a:t>
            </a:r>
            <a:r>
              <a:rPr lang="en-US" sz="1800" dirty="0" err="1" smtClean="0"/>
              <a:t>Kalina</a:t>
            </a:r>
            <a:r>
              <a:rPr lang="en-US" sz="1800" dirty="0" smtClean="0"/>
              <a:t> </a:t>
            </a:r>
            <a:r>
              <a:rPr lang="en-US" sz="1800" dirty="0" err="1" smtClean="0"/>
              <a:t>Hristova</a:t>
            </a:r>
            <a:r>
              <a:rPr lang="en-US" sz="1800" dirty="0" smtClean="0"/>
              <a:t> – NBU</a:t>
            </a:r>
          </a:p>
          <a:p>
            <a:pPr lvl="1"/>
            <a:r>
              <a:rPr lang="en-US" sz="1800" dirty="0" smtClean="0"/>
              <a:t>Assoc. Prof. </a:t>
            </a:r>
            <a:r>
              <a:rPr lang="en-US" sz="1800" dirty="0" err="1" smtClean="0"/>
              <a:t>Borislava</a:t>
            </a:r>
            <a:r>
              <a:rPr lang="en-US" sz="1800" dirty="0" smtClean="0"/>
              <a:t> Stoimenova – UNWE</a:t>
            </a:r>
          </a:p>
          <a:p>
            <a:pPr lvl="1"/>
            <a:r>
              <a:rPr lang="en-US" sz="1800" dirty="0" smtClean="0"/>
              <a:t>Assoc. Prof. Georgi Pavlov – NAA</a:t>
            </a:r>
          </a:p>
          <a:p>
            <a:pPr lvl="1"/>
            <a:r>
              <a:rPr lang="en-US" sz="1800" dirty="0" smtClean="0"/>
              <a:t>Alisa </a:t>
            </a:r>
            <a:r>
              <a:rPr lang="en-US" sz="1800" dirty="0" err="1" smtClean="0"/>
              <a:t>Gjuzeleva</a:t>
            </a:r>
            <a:r>
              <a:rPr lang="en-US" sz="1800" dirty="0"/>
              <a:t> </a:t>
            </a:r>
            <a:r>
              <a:rPr lang="en-US" sz="1800" dirty="0" smtClean="0"/>
              <a:t>– The contest winner in 2023</a:t>
            </a:r>
          </a:p>
          <a:p>
            <a:pPr lvl="1"/>
            <a:r>
              <a:rPr lang="en-US" sz="1800" dirty="0" smtClean="0"/>
              <a:t>Eli </a:t>
            </a:r>
            <a:r>
              <a:rPr lang="en-US" sz="1800" dirty="0" err="1"/>
              <a:t>Gerganova</a:t>
            </a:r>
            <a:r>
              <a:rPr lang="en-US" sz="1800" dirty="0"/>
              <a:t> </a:t>
            </a:r>
            <a:r>
              <a:rPr lang="en-US" sz="1800" dirty="0" smtClean="0"/>
              <a:t>– Chairman </a:t>
            </a:r>
            <a:r>
              <a:rPr lang="en-US" sz="1800" dirty="0"/>
              <a:t>of National Council for </a:t>
            </a:r>
            <a:r>
              <a:rPr lang="en-US" sz="1800" dirty="0" smtClean="0"/>
              <a:t>Self-Regulation</a:t>
            </a:r>
          </a:p>
          <a:p>
            <a:pPr lvl="1"/>
            <a:r>
              <a:rPr lang="en-US" sz="1800" dirty="0" smtClean="0"/>
              <a:t>Iva </a:t>
            </a:r>
            <a:r>
              <a:rPr lang="en-US" sz="1800" dirty="0"/>
              <a:t>Mihova-Mitrovska </a:t>
            </a:r>
            <a:r>
              <a:rPr lang="en-US" sz="1800" dirty="0" smtClean="0"/>
              <a:t>– Board </a:t>
            </a:r>
            <a:r>
              <a:rPr lang="en-US" sz="1800" dirty="0"/>
              <a:t>Member </a:t>
            </a:r>
            <a:r>
              <a:rPr lang="en-US" sz="1800" dirty="0" smtClean="0"/>
              <a:t>of </a:t>
            </a:r>
            <a:r>
              <a:rPr lang="en-US" sz="1800" dirty="0"/>
              <a:t>spiritsBULGARIA, Head of Regulatory Affairs and Public Communications at Coca-Cola </a:t>
            </a:r>
            <a:r>
              <a:rPr lang="en-US" sz="1800" dirty="0" smtClean="0"/>
              <a:t>HBC Bulgaria</a:t>
            </a:r>
          </a:p>
          <a:p>
            <a:pPr lvl="1"/>
            <a:r>
              <a:rPr lang="en-US" sz="1800" dirty="0" smtClean="0"/>
              <a:t>Ralica Scorcheva-Slavova – Chairman </a:t>
            </a:r>
            <a:r>
              <a:rPr lang="en-US" sz="1800" dirty="0"/>
              <a:t>of spiritsBULGARIA and Manager of </a:t>
            </a:r>
            <a:r>
              <a:rPr lang="en-US" sz="1800" dirty="0" smtClean="0"/>
              <a:t>Maxxium Bulgaria</a:t>
            </a:r>
          </a:p>
          <a:p>
            <a:pPr lvl="1"/>
            <a:r>
              <a:rPr lang="en-US" sz="1800" dirty="0" smtClean="0"/>
              <a:t>Gergana </a:t>
            </a:r>
            <a:r>
              <a:rPr lang="en-US" sz="1800" dirty="0"/>
              <a:t>Gevezova-</a:t>
            </a:r>
            <a:r>
              <a:rPr lang="en-US" sz="1800" dirty="0" err="1"/>
              <a:t>Koleva</a:t>
            </a:r>
            <a:r>
              <a:rPr lang="en-US" sz="1800" dirty="0"/>
              <a:t> – Executive </a:t>
            </a:r>
            <a:r>
              <a:rPr lang="en-US" sz="1800" dirty="0" smtClean="0"/>
              <a:t>Secretary spiritsBULGARIA</a:t>
            </a:r>
          </a:p>
          <a:p>
            <a:pPr lvl="1"/>
            <a:r>
              <a:rPr lang="en-US" sz="1800" dirty="0" smtClean="0"/>
              <a:t>Adriana Momchilova – CSR manager Pernod-Ricard Bulgaria</a:t>
            </a:r>
          </a:p>
          <a:p>
            <a:r>
              <a:rPr lang="en-US" sz="2800" dirty="0" smtClean="0"/>
              <a:t>Projects were evaluated on a scale of 1 to 10 according to preliminary announced participation Rules criteria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826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88" y="882756"/>
            <a:ext cx="10063518" cy="1433759"/>
          </a:xfrm>
        </p:spPr>
        <p:txBody>
          <a:bodyPr/>
          <a:lstStyle/>
          <a:p>
            <a:r>
              <a:rPr lang="en-US" dirty="0"/>
              <a:t>PROGRAM ACHIEVEMENTS </a:t>
            </a:r>
            <a:r>
              <a:rPr lang="en-US" dirty="0" smtClean="0"/>
              <a:t>– WINNERS AND AWARDS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831" y="2930985"/>
            <a:ext cx="11162840" cy="648231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Award event took place in the Ceremony Hall of UNWE</a:t>
            </a:r>
          </a:p>
          <a:p>
            <a:r>
              <a:rPr lang="en-US" dirty="0" smtClean="0"/>
              <a:t>Audience – contest participants and friends, tutors, jury members and organization team</a:t>
            </a:r>
          </a:p>
          <a:p>
            <a:r>
              <a:rPr lang="en-US" dirty="0" smtClean="0"/>
              <a:t>Awards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b="0" dirty="0"/>
              <a:t>Project </a:t>
            </a:r>
            <a:r>
              <a:rPr lang="en-US" sz="2600" b="0" dirty="0" smtClean="0"/>
              <a:t>17 – SCREENSHOT		- </a:t>
            </a:r>
            <a:r>
              <a:rPr lang="en-US" sz="2600" b="0" dirty="0"/>
              <a:t>1</a:t>
            </a:r>
            <a:r>
              <a:rPr lang="en-US" sz="2600" b="0" baseline="30000" dirty="0"/>
              <a:t>st</a:t>
            </a:r>
            <a:r>
              <a:rPr lang="en-US" sz="2600" b="0" dirty="0"/>
              <a:t>  place </a:t>
            </a:r>
            <a:r>
              <a:rPr lang="en-US" sz="2600" b="0" dirty="0" smtClean="0"/>
              <a:t>- award </a:t>
            </a:r>
            <a:r>
              <a:rPr lang="en-US" sz="2600" b="0" dirty="0"/>
              <a:t>of 5 000 BGN </a:t>
            </a:r>
            <a:r>
              <a:rPr lang="en-US" sz="2600" b="0" dirty="0" smtClean="0"/>
              <a:t>(p. 34)  </a:t>
            </a:r>
            <a:endParaRPr lang="en-US" sz="2600" b="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b="0" dirty="0"/>
              <a:t>Project </a:t>
            </a:r>
            <a:r>
              <a:rPr lang="en-US" sz="2600" b="0" dirty="0" smtClean="0"/>
              <a:t>12 – WHAT WILL YOU DRINK	- </a:t>
            </a:r>
            <a:r>
              <a:rPr lang="en-US" sz="2600" b="0" dirty="0"/>
              <a:t>2</a:t>
            </a:r>
            <a:r>
              <a:rPr lang="en-US" sz="2600" b="0" baseline="30000" dirty="0"/>
              <a:t>nd</a:t>
            </a:r>
            <a:r>
              <a:rPr lang="en-US" sz="2600" b="0" dirty="0"/>
              <a:t> place </a:t>
            </a:r>
            <a:r>
              <a:rPr lang="en-US" sz="2600" b="0" dirty="0" smtClean="0"/>
              <a:t>- award </a:t>
            </a:r>
            <a:r>
              <a:rPr lang="en-US" sz="2600" b="0" dirty="0"/>
              <a:t>of 3 000 BGN </a:t>
            </a:r>
            <a:r>
              <a:rPr lang="en-US" sz="2600" b="0" dirty="0" smtClean="0"/>
              <a:t>(p. 29)</a:t>
            </a:r>
            <a:endParaRPr lang="en-US" sz="2600" b="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b="0" dirty="0" smtClean="0"/>
              <a:t>Project 14 – KEEP THE MOMENT	- 3</a:t>
            </a:r>
            <a:r>
              <a:rPr lang="en-US" sz="2600" b="0" baseline="30000" dirty="0" smtClean="0"/>
              <a:t>rd</a:t>
            </a:r>
            <a:r>
              <a:rPr lang="en-US" sz="2600" b="0" dirty="0" smtClean="0"/>
              <a:t> place - award of 1 500 BGN (p. 31)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b="0" dirty="0" smtClean="0"/>
              <a:t>Project 10</a:t>
            </a:r>
            <a:r>
              <a:rPr lang="en-US" sz="2600" b="0" dirty="0"/>
              <a:t> </a:t>
            </a:r>
            <a:r>
              <a:rPr lang="en-US" sz="2600" b="0" dirty="0" smtClean="0"/>
              <a:t>– REACTION TIME SPIRITS	- Special jury award of </a:t>
            </a:r>
            <a:r>
              <a:rPr lang="en-US" sz="2600" b="0" dirty="0"/>
              <a:t>5</a:t>
            </a:r>
            <a:r>
              <a:rPr lang="en-US" sz="2600" b="0" dirty="0" smtClean="0"/>
              <a:t>00 BGN  (p. 27)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b="0" dirty="0" smtClean="0"/>
              <a:t>Project 02 – RESPONSIBLE SIP	- Special </a:t>
            </a:r>
            <a:r>
              <a:rPr lang="en-US" sz="2600" b="0" dirty="0"/>
              <a:t>jury award of 500 </a:t>
            </a:r>
            <a:r>
              <a:rPr lang="en-US" sz="2600" b="0" dirty="0" smtClean="0"/>
              <a:t>BGN (p. 19)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b="0" dirty="0"/>
              <a:t>Project </a:t>
            </a:r>
            <a:r>
              <a:rPr lang="en-US" sz="2600" b="0" dirty="0" smtClean="0"/>
              <a:t>03</a:t>
            </a:r>
            <a:r>
              <a:rPr lang="bg-BG" sz="2600" b="0" dirty="0" smtClean="0"/>
              <a:t> </a:t>
            </a:r>
            <a:r>
              <a:rPr lang="en-US" sz="2600" b="0" dirty="0"/>
              <a:t>– </a:t>
            </a:r>
            <a:r>
              <a:rPr lang="en-US" sz="2600" b="0" dirty="0" smtClean="0"/>
              <a:t>FOOTPRINT</a:t>
            </a:r>
            <a:r>
              <a:rPr lang="en-US" sz="2600" b="0" dirty="0"/>
              <a:t>	</a:t>
            </a:r>
            <a:r>
              <a:rPr lang="en-US" sz="2600" b="0" dirty="0" smtClean="0"/>
              <a:t>	- Special </a:t>
            </a:r>
            <a:r>
              <a:rPr lang="en-US" sz="2600" b="0" dirty="0"/>
              <a:t>jury award of 500 </a:t>
            </a:r>
            <a:r>
              <a:rPr lang="en-US" sz="2600" b="0" dirty="0" smtClean="0"/>
              <a:t>BGN (p. 20)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600" b="0" dirty="0"/>
          </a:p>
          <a:p>
            <a:r>
              <a:rPr lang="en-US" dirty="0" smtClean="0"/>
              <a:t>Winning projects bellow have a QR code, so everyone can </a:t>
            </a:r>
            <a:r>
              <a:rPr lang="en-US" dirty="0"/>
              <a:t>look </a:t>
            </a:r>
            <a:r>
              <a:rPr lang="en-US" dirty="0" smtClean="0"/>
              <a:t>through or play instantly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744" y="4372744"/>
            <a:ext cx="3044750" cy="348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5956920"/>
            <a:ext cx="2970088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68" y="398076"/>
            <a:ext cx="116821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1: </a:t>
            </a:r>
            <a:r>
              <a:rPr lang="en-US" dirty="0">
                <a:solidFill>
                  <a:schemeClr val="bg1"/>
                </a:solidFill>
              </a:rPr>
              <a:t>PLEASURE, BUT IN MEASURE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Creators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team BOBER, NBU (A. </a:t>
            </a:r>
            <a:r>
              <a:rPr lang="en-US" dirty="0" err="1">
                <a:solidFill>
                  <a:schemeClr val="bg1"/>
                </a:solidFill>
              </a:rPr>
              <a:t>Parvanova</a:t>
            </a:r>
            <a:r>
              <a:rPr lang="en-US" dirty="0">
                <a:solidFill>
                  <a:schemeClr val="bg1"/>
                </a:solidFill>
              </a:rPr>
              <a:t>, A. </a:t>
            </a:r>
            <a:r>
              <a:rPr lang="en-US" dirty="0" err="1">
                <a:solidFill>
                  <a:schemeClr val="bg1"/>
                </a:solidFill>
              </a:rPr>
              <a:t>Ferdova</a:t>
            </a:r>
            <a:r>
              <a:rPr lang="en-US" dirty="0">
                <a:solidFill>
                  <a:schemeClr val="bg1"/>
                </a:solidFill>
              </a:rPr>
              <a:t>, M. </a:t>
            </a:r>
            <a:r>
              <a:rPr lang="en-US" dirty="0" err="1">
                <a:solidFill>
                  <a:schemeClr val="bg1"/>
                </a:solidFill>
              </a:rPr>
              <a:t>Tonchev</a:t>
            </a:r>
            <a:r>
              <a:rPr lang="en-US" dirty="0">
                <a:solidFill>
                  <a:schemeClr val="bg1"/>
                </a:solidFill>
              </a:rPr>
              <a:t> and St. </a:t>
            </a:r>
            <a:r>
              <a:rPr lang="en-US" dirty="0" err="1">
                <a:solidFill>
                  <a:schemeClr val="bg1"/>
                </a:solidFill>
              </a:rPr>
              <a:t>Maslarski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bg-BG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1618883"/>
            <a:ext cx="286893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76" y="3868688"/>
            <a:ext cx="2945135" cy="328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32" y="5352537"/>
            <a:ext cx="2952328" cy="296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04" y="6609777"/>
            <a:ext cx="2952328" cy="296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60" y="1622723"/>
            <a:ext cx="2952328" cy="33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906"/>
    </mc:Choice>
    <mc:Fallback xmlns="">
      <p:transition spd="slow" advTm="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784" y="351909"/>
            <a:ext cx="695696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2: </a:t>
            </a:r>
            <a:r>
              <a:rPr lang="en-US" dirty="0">
                <a:solidFill>
                  <a:schemeClr val="bg1"/>
                </a:solidFill>
              </a:rPr>
              <a:t>RESPONSIBLE SIP</a:t>
            </a:r>
          </a:p>
          <a:p>
            <a:r>
              <a:rPr lang="en-US" b="1" dirty="0">
                <a:solidFill>
                  <a:schemeClr val="bg1"/>
                </a:solidFill>
              </a:rPr>
              <a:t>Creators: </a:t>
            </a:r>
            <a:r>
              <a:rPr lang="en-US" dirty="0">
                <a:solidFill>
                  <a:schemeClr val="bg1"/>
                </a:solidFill>
              </a:rPr>
              <a:t>Ana </a:t>
            </a:r>
            <a:r>
              <a:rPr lang="en-US" dirty="0" err="1">
                <a:solidFill>
                  <a:schemeClr val="bg1"/>
                </a:solidFill>
              </a:rPr>
              <a:t>Lukanova</a:t>
            </a:r>
            <a:r>
              <a:rPr lang="en-US" dirty="0">
                <a:solidFill>
                  <a:schemeClr val="bg1"/>
                </a:solidFill>
              </a:rPr>
              <a:t> and Yana </a:t>
            </a:r>
            <a:r>
              <a:rPr lang="en-US" dirty="0" err="1">
                <a:solidFill>
                  <a:schemeClr val="bg1"/>
                </a:solidFill>
              </a:rPr>
              <a:t>Velinova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UNWE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492424"/>
            <a:ext cx="3382516" cy="33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09" y="1497008"/>
            <a:ext cx="3600400" cy="336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6100936"/>
            <a:ext cx="3522756" cy="33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88" y="5202733"/>
            <a:ext cx="3121521" cy="426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53" y="3502520"/>
            <a:ext cx="33718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09" y="125697"/>
            <a:ext cx="1631405" cy="138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4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"/>
    </mc:Choice>
    <mc:Fallback xmlns="">
      <p:transition spd="slow" advTm="10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12" y="700336"/>
            <a:ext cx="9626670" cy="1433759"/>
          </a:xfrm>
        </p:spPr>
        <p:txBody>
          <a:bodyPr/>
          <a:lstStyle/>
          <a:p>
            <a:r>
              <a:rPr lang="en-GB" dirty="0" smtClean="0"/>
              <a:t>SECOND YEAR OF RD PROGRAM “HOW </a:t>
            </a:r>
            <a:r>
              <a:rPr lang="en-GB" dirty="0"/>
              <a:t>MUCH AND HOW MANY</a:t>
            </a:r>
            <a:r>
              <a:rPr lang="en-GB" dirty="0" smtClean="0"/>
              <a:t>?” EXECUTION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824" y="2932584"/>
            <a:ext cx="11162840" cy="6480720"/>
          </a:xfrm>
        </p:spPr>
        <p:txBody>
          <a:bodyPr>
            <a:normAutofit fontScale="92500" lnSpcReduction="10000"/>
          </a:bodyPr>
          <a:lstStyle/>
          <a:p>
            <a:pPr algn="ctr">
              <a:spcAft>
                <a:spcPts val="1200"/>
              </a:spcAft>
            </a:pPr>
            <a:r>
              <a:rPr lang="en-GB" sz="43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4300" baseline="300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GB" sz="4300" dirty="0" smtClean="0"/>
              <a:t> year of execution </a:t>
            </a:r>
          </a:p>
          <a:p>
            <a:pPr algn="ctr">
              <a:spcAft>
                <a:spcPts val="1200"/>
              </a:spcAft>
            </a:pPr>
            <a:r>
              <a:rPr lang="en-GB" sz="43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4300" dirty="0">
                <a:solidFill>
                  <a:srgbClr val="00B050"/>
                </a:solidFill>
              </a:rPr>
              <a:t> </a:t>
            </a:r>
            <a:r>
              <a:rPr lang="en-GB" sz="4300" dirty="0" smtClean="0"/>
              <a:t>seminars in </a:t>
            </a:r>
            <a:r>
              <a:rPr lang="en-GB" sz="43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4300" dirty="0" smtClean="0"/>
              <a:t> universities with </a:t>
            </a:r>
            <a:r>
              <a:rPr lang="en-GB" sz="43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254</a:t>
            </a:r>
            <a:r>
              <a:rPr lang="en-GB" sz="4300" dirty="0" smtClean="0"/>
              <a:t> attendants</a:t>
            </a:r>
          </a:p>
          <a:p>
            <a:pPr algn="ctr">
              <a:spcAft>
                <a:spcPts val="1200"/>
              </a:spcAft>
            </a:pPr>
            <a:r>
              <a:rPr lang="en-GB" sz="43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4300" dirty="0">
                <a:solidFill>
                  <a:srgbClr val="00B050"/>
                </a:solidFill>
              </a:rPr>
              <a:t> </a:t>
            </a:r>
            <a:r>
              <a:rPr lang="en-GB" sz="4300" dirty="0" smtClean="0"/>
              <a:t>months for creative concepts development</a:t>
            </a:r>
            <a:endParaRPr lang="en-GB" sz="4300" dirty="0"/>
          </a:p>
          <a:p>
            <a:pPr algn="ctr">
              <a:spcAft>
                <a:spcPts val="1200"/>
              </a:spcAft>
            </a:pPr>
            <a:r>
              <a:rPr lang="en-US" sz="43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en-US" sz="4300" dirty="0">
                <a:solidFill>
                  <a:srgbClr val="00B050"/>
                </a:solidFill>
              </a:rPr>
              <a:t> </a:t>
            </a:r>
            <a:r>
              <a:rPr lang="en-US" sz="4300" dirty="0" smtClean="0"/>
              <a:t>applications</a:t>
            </a:r>
            <a:endParaRPr lang="en-US" sz="4300" dirty="0"/>
          </a:p>
          <a:p>
            <a:pPr algn="ctr">
              <a:spcAft>
                <a:spcPts val="1200"/>
              </a:spcAft>
            </a:pPr>
            <a:r>
              <a:rPr lang="en-US" sz="43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4300" dirty="0"/>
              <a:t> j</a:t>
            </a:r>
            <a:r>
              <a:rPr lang="en-US" sz="4300" dirty="0" smtClean="0"/>
              <a:t>ury </a:t>
            </a:r>
            <a:r>
              <a:rPr lang="en-US" sz="4300" dirty="0"/>
              <a:t>members </a:t>
            </a:r>
          </a:p>
          <a:p>
            <a:pPr algn="ctr">
              <a:spcAft>
                <a:spcPts val="1200"/>
              </a:spcAft>
            </a:pPr>
            <a:r>
              <a:rPr lang="en-US" sz="43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300" dirty="0"/>
              <a:t> a</a:t>
            </a:r>
            <a:r>
              <a:rPr lang="en-US" sz="4300" dirty="0" smtClean="0"/>
              <a:t>warding ceremony </a:t>
            </a:r>
            <a:endParaRPr lang="en-US" sz="4300" dirty="0"/>
          </a:p>
          <a:p>
            <a:pPr algn="ctr">
              <a:spcAft>
                <a:spcPts val="1200"/>
              </a:spcAft>
            </a:pPr>
            <a:r>
              <a:rPr lang="en-US" sz="43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4300" dirty="0"/>
              <a:t> a</a:t>
            </a:r>
            <a:r>
              <a:rPr lang="en-US" sz="4300" dirty="0" smtClean="0"/>
              <a:t>wards</a:t>
            </a:r>
            <a:endParaRPr lang="en-US" sz="4300" dirty="0"/>
          </a:p>
          <a:p>
            <a:pPr algn="ctr">
              <a:spcAft>
                <a:spcPts val="1200"/>
              </a:spcAft>
            </a:pPr>
            <a:r>
              <a:rPr lang="en-US" sz="43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r>
              <a:rPr lang="en-US" sz="4300" dirty="0"/>
              <a:t> </a:t>
            </a:r>
            <a:r>
              <a:rPr lang="en-US" sz="4300" dirty="0" smtClean="0"/>
              <a:t>future </a:t>
            </a:r>
            <a:r>
              <a:rPr lang="en-US" sz="4300" dirty="0"/>
              <a:t>RD </a:t>
            </a:r>
            <a:r>
              <a:rPr lang="en-US" sz="4300" dirty="0" smtClean="0"/>
              <a:t>ambassadors</a:t>
            </a:r>
            <a:endParaRPr lang="en-GB" sz="43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080" y="4155157"/>
            <a:ext cx="175699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68" y="6677000"/>
            <a:ext cx="468052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44" y="3868688"/>
            <a:ext cx="4479374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720" y="388541"/>
            <a:ext cx="48884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PROJECT 3: </a:t>
            </a:r>
            <a:r>
              <a:rPr lang="pt-BR" dirty="0" smtClean="0">
                <a:solidFill>
                  <a:schemeClr val="bg1"/>
                </a:solidFill>
              </a:rPr>
              <a:t>FOOTPRINT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Creator</a:t>
            </a:r>
            <a:r>
              <a:rPr lang="pt-BR" b="1" dirty="0">
                <a:solidFill>
                  <a:schemeClr val="bg1"/>
                </a:solidFill>
              </a:rPr>
              <a:t>: </a:t>
            </a:r>
            <a:r>
              <a:rPr lang="pt-BR" dirty="0" err="1">
                <a:solidFill>
                  <a:schemeClr val="bg1"/>
                </a:solidFill>
              </a:rPr>
              <a:t>Bozhidara</a:t>
            </a:r>
            <a:r>
              <a:rPr lang="pt-BR" dirty="0">
                <a:solidFill>
                  <a:schemeClr val="bg1"/>
                </a:solidFill>
              </a:rPr>
              <a:t> Dimitrova, </a:t>
            </a:r>
            <a:r>
              <a:rPr lang="pt-BR" dirty="0" smtClean="0">
                <a:solidFill>
                  <a:schemeClr val="bg1"/>
                </a:solidFill>
              </a:rPr>
              <a:t>NAA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26" y="1492424"/>
            <a:ext cx="4491806" cy="266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720" y="1462708"/>
            <a:ext cx="468052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8" y="6604992"/>
            <a:ext cx="4491806" cy="24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88" y="6677000"/>
            <a:ext cx="3888432" cy="258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696" y="3859912"/>
            <a:ext cx="1707360" cy="281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312" y="89770"/>
            <a:ext cx="1172960" cy="127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85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8"/>
    </mc:Choice>
    <mc:Fallback xmlns="">
      <p:transition spd="slow" advTm="1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28" y="351909"/>
            <a:ext cx="980499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4: </a:t>
            </a:r>
            <a:r>
              <a:rPr lang="en-US" dirty="0">
                <a:solidFill>
                  <a:schemeClr val="bg1"/>
                </a:solidFill>
              </a:rPr>
              <a:t>LIFE IS NOT A SIMULATION</a:t>
            </a:r>
          </a:p>
          <a:p>
            <a:r>
              <a:rPr lang="en-US" b="1" dirty="0">
                <a:solidFill>
                  <a:schemeClr val="bg1"/>
                </a:solidFill>
              </a:rPr>
              <a:t>Creators: </a:t>
            </a:r>
            <a:r>
              <a:rPr lang="en-US" dirty="0" err="1">
                <a:solidFill>
                  <a:schemeClr val="bg1"/>
                </a:solidFill>
              </a:rPr>
              <a:t>Desislava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Koleva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Ioan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Kantarjiev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Krasimir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Tutekov</a:t>
            </a:r>
            <a:r>
              <a:rPr lang="en-US" dirty="0">
                <a:solidFill>
                  <a:schemeClr val="bg1"/>
                </a:solidFill>
              </a:rPr>
              <a:t>, NBU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6" y="1564432"/>
            <a:ext cx="12172950" cy="778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6"/>
    </mc:Choice>
    <mc:Fallback xmlns="">
      <p:transition spd="slow" advTm="9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28" y="351909"/>
            <a:ext cx="462979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5: </a:t>
            </a:r>
            <a:r>
              <a:rPr lang="en-US" dirty="0">
                <a:solidFill>
                  <a:schemeClr val="bg1"/>
                </a:solidFill>
              </a:rPr>
              <a:t>THE COCKTAIL BOOK</a:t>
            </a:r>
          </a:p>
          <a:p>
            <a:r>
              <a:rPr lang="en-US" b="1" dirty="0">
                <a:solidFill>
                  <a:schemeClr val="bg1"/>
                </a:solidFill>
              </a:rPr>
              <a:t>Creator: </a:t>
            </a:r>
            <a:r>
              <a:rPr lang="en-US" dirty="0">
                <a:solidFill>
                  <a:schemeClr val="bg1"/>
                </a:solidFill>
              </a:rPr>
              <a:t>Emilia Angelova, NBU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591418"/>
            <a:ext cx="3293304" cy="35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672" y="5020816"/>
            <a:ext cx="3168352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84" y="3378124"/>
            <a:ext cx="3240360" cy="35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6"/>
    </mc:Choice>
    <mc:Fallback xmlns="">
      <p:transition spd="slow" advTm="10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28" y="373301"/>
            <a:ext cx="730065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6: </a:t>
            </a:r>
            <a:r>
              <a:rPr lang="en-US" dirty="0">
                <a:solidFill>
                  <a:schemeClr val="bg1"/>
                </a:solidFill>
              </a:rPr>
              <a:t>STAY LIGHT and YOU HAVE YOUR NORM</a:t>
            </a:r>
          </a:p>
          <a:p>
            <a:r>
              <a:rPr lang="en-US" b="1" dirty="0">
                <a:solidFill>
                  <a:schemeClr val="bg1"/>
                </a:solidFill>
              </a:rPr>
              <a:t>CREATOR: </a:t>
            </a:r>
            <a:r>
              <a:rPr lang="en-US" dirty="0">
                <a:solidFill>
                  <a:schemeClr val="bg1"/>
                </a:solidFill>
              </a:rPr>
              <a:t>Inna </a:t>
            </a:r>
            <a:r>
              <a:rPr lang="en-US" dirty="0" err="1">
                <a:solidFill>
                  <a:schemeClr val="bg1"/>
                </a:solidFill>
              </a:rPr>
              <a:t>Petrova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NAA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2" y="3689945"/>
            <a:ext cx="6193730" cy="377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60" y="2375168"/>
            <a:ext cx="4499397" cy="656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8"/>
    </mc:Choice>
    <mc:Fallback xmlns="">
      <p:transition spd="slow" advTm="1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1077307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7: </a:t>
            </a:r>
            <a:r>
              <a:rPr lang="en-US" dirty="0">
                <a:solidFill>
                  <a:schemeClr val="bg1"/>
                </a:solidFill>
              </a:rPr>
              <a:t>MORE OR LESS and I'M SICK</a:t>
            </a:r>
          </a:p>
          <a:p>
            <a:r>
              <a:rPr lang="en-US" b="1" dirty="0">
                <a:solidFill>
                  <a:schemeClr val="bg1"/>
                </a:solidFill>
              </a:rPr>
              <a:t>Creators: </a:t>
            </a:r>
            <a:r>
              <a:rPr lang="en-US" dirty="0">
                <a:solidFill>
                  <a:schemeClr val="bg1"/>
                </a:solidFill>
              </a:rPr>
              <a:t>Absolut team, NBU (E. </a:t>
            </a:r>
            <a:r>
              <a:rPr lang="en-US" dirty="0" err="1">
                <a:solidFill>
                  <a:schemeClr val="bg1"/>
                </a:solidFill>
              </a:rPr>
              <a:t>Dimcheva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Ya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Tolev</a:t>
            </a:r>
            <a:r>
              <a:rPr lang="en-US" dirty="0">
                <a:solidFill>
                  <a:schemeClr val="bg1"/>
                </a:solidFill>
              </a:rPr>
              <a:t>, I. </a:t>
            </a:r>
            <a:r>
              <a:rPr lang="en-US" dirty="0" err="1">
                <a:solidFill>
                  <a:schemeClr val="bg1"/>
                </a:solidFill>
              </a:rPr>
              <a:t>Minchev</a:t>
            </a:r>
            <a:r>
              <a:rPr lang="en-US" dirty="0">
                <a:solidFill>
                  <a:schemeClr val="bg1"/>
                </a:solidFill>
              </a:rPr>
              <a:t> and D. Ivanov)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36" y="1852464"/>
            <a:ext cx="5696843" cy="371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2" y="4732784"/>
            <a:ext cx="4608511" cy="392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7"/>
    </mc:Choice>
    <mc:Fallback xmlns="">
      <p:transition spd="slow" advTm="10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42821"/>
            <a:ext cx="454618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8: </a:t>
            </a:r>
            <a:r>
              <a:rPr lang="en-US" dirty="0">
                <a:solidFill>
                  <a:schemeClr val="bg1"/>
                </a:solidFill>
              </a:rPr>
              <a:t>ONE FUN EVENING</a:t>
            </a:r>
          </a:p>
          <a:p>
            <a:r>
              <a:rPr lang="en-US" b="1" dirty="0">
                <a:solidFill>
                  <a:schemeClr val="bg1"/>
                </a:solidFill>
              </a:rPr>
              <a:t>Creator: </a:t>
            </a:r>
            <a:r>
              <a:rPr lang="en-US" dirty="0">
                <a:solidFill>
                  <a:schemeClr val="bg1"/>
                </a:solidFill>
              </a:rPr>
              <a:t>Konstantin </a:t>
            </a:r>
            <a:r>
              <a:rPr lang="en-US" dirty="0" err="1">
                <a:solidFill>
                  <a:schemeClr val="bg1"/>
                </a:solidFill>
              </a:rPr>
              <a:t>Petkov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NAA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1492424"/>
            <a:ext cx="69818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20" y="1509192"/>
            <a:ext cx="5181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395" y="6353175"/>
            <a:ext cx="27527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1"/>
    </mc:Choice>
    <mc:Fallback xmlns="">
      <p:transition spd="slow" advTm="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88541"/>
            <a:ext cx="990758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9: </a:t>
            </a:r>
            <a:r>
              <a:rPr lang="en-US" dirty="0">
                <a:solidFill>
                  <a:schemeClr val="bg1"/>
                </a:solidFill>
              </a:rPr>
              <a:t>THE SCALE OF PERMISSION</a:t>
            </a:r>
          </a:p>
          <a:p>
            <a:r>
              <a:rPr lang="en-US" b="1" dirty="0">
                <a:solidFill>
                  <a:schemeClr val="bg1"/>
                </a:solidFill>
              </a:rPr>
              <a:t>Creators: </a:t>
            </a:r>
            <a:r>
              <a:rPr lang="en-US" dirty="0">
                <a:solidFill>
                  <a:schemeClr val="bg1"/>
                </a:solidFill>
              </a:rPr>
              <a:t>Irina </a:t>
            </a:r>
            <a:r>
              <a:rPr lang="en-US" dirty="0" err="1">
                <a:solidFill>
                  <a:schemeClr val="bg1"/>
                </a:solidFill>
              </a:rPr>
              <a:t>Oreshkova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Mirela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Slavova</a:t>
            </a:r>
            <a:r>
              <a:rPr lang="en-US" dirty="0">
                <a:solidFill>
                  <a:schemeClr val="bg1"/>
                </a:solidFill>
              </a:rPr>
              <a:t> and Magdalena </a:t>
            </a:r>
            <a:r>
              <a:rPr lang="en-US" dirty="0" err="1">
                <a:solidFill>
                  <a:schemeClr val="bg1"/>
                </a:solidFill>
              </a:rPr>
              <a:t>Omajska</a:t>
            </a:r>
            <a:r>
              <a:rPr lang="en-US" dirty="0">
                <a:solidFill>
                  <a:schemeClr val="bg1"/>
                </a:solidFill>
              </a:rPr>
              <a:t>, NBU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1492424"/>
            <a:ext cx="3309937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51" y="1492424"/>
            <a:ext cx="3271837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76" y="1491288"/>
            <a:ext cx="3300412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72" y="4946848"/>
            <a:ext cx="3305175" cy="34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80" y="4946848"/>
            <a:ext cx="3281362" cy="34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03" y="4959073"/>
            <a:ext cx="3300412" cy="34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3"/>
    </mc:Choice>
    <mc:Fallback xmlns="">
      <p:transition spd="slow" advTm="9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66247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10: </a:t>
            </a:r>
            <a:r>
              <a:rPr lang="en-US" dirty="0">
                <a:solidFill>
                  <a:schemeClr val="bg1"/>
                </a:solidFill>
              </a:rPr>
              <a:t>REACTION TIME SPIRITS</a:t>
            </a:r>
          </a:p>
          <a:p>
            <a:r>
              <a:rPr lang="en-US" b="1" dirty="0">
                <a:solidFill>
                  <a:schemeClr val="bg1"/>
                </a:solidFill>
              </a:rPr>
              <a:t>Creators: </a:t>
            </a:r>
            <a:r>
              <a:rPr lang="en-US" dirty="0">
                <a:solidFill>
                  <a:schemeClr val="bg1"/>
                </a:solidFill>
              </a:rPr>
              <a:t>Banana Joes team, NBU: Christian </a:t>
            </a:r>
            <a:r>
              <a:rPr lang="en-US" dirty="0" err="1">
                <a:solidFill>
                  <a:schemeClr val="bg1"/>
                </a:solidFill>
              </a:rPr>
              <a:t>Kostadinov</a:t>
            </a:r>
            <a:r>
              <a:rPr lang="en-US" dirty="0">
                <a:solidFill>
                  <a:schemeClr val="bg1"/>
                </a:solidFill>
              </a:rPr>
              <a:t> and Raya </a:t>
            </a:r>
            <a:r>
              <a:rPr lang="en-US" dirty="0" err="1">
                <a:solidFill>
                  <a:schemeClr val="bg1"/>
                </a:solidFill>
              </a:rPr>
              <a:t>Panayotova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" y="5380856"/>
            <a:ext cx="751930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15" y="1852464"/>
            <a:ext cx="7272809" cy="32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680" y="1852464"/>
            <a:ext cx="302433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632" y="6172944"/>
            <a:ext cx="4065290" cy="226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56" y="193900"/>
            <a:ext cx="1441351" cy="133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0"/>
    </mc:Choice>
    <mc:Fallback xmlns="">
      <p:transition spd="slow" advTm="1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73301"/>
            <a:ext cx="483953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11: </a:t>
            </a:r>
            <a:r>
              <a:rPr lang="en-US" dirty="0">
                <a:solidFill>
                  <a:schemeClr val="bg1"/>
                </a:solidFill>
              </a:rPr>
              <a:t>THE BOTTLE IS A LOT!</a:t>
            </a:r>
          </a:p>
          <a:p>
            <a:r>
              <a:rPr lang="en-US" b="1" dirty="0">
                <a:solidFill>
                  <a:schemeClr val="bg1"/>
                </a:solidFill>
              </a:rPr>
              <a:t>Creator: </a:t>
            </a:r>
            <a:r>
              <a:rPr lang="en-US" dirty="0">
                <a:solidFill>
                  <a:schemeClr val="bg1"/>
                </a:solidFill>
              </a:rPr>
              <a:t>Emilia </a:t>
            </a:r>
            <a:r>
              <a:rPr lang="en-US" dirty="0" err="1">
                <a:solidFill>
                  <a:schemeClr val="bg1"/>
                </a:solidFill>
              </a:rPr>
              <a:t>Mladenova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UNWE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1636440"/>
            <a:ext cx="3672408" cy="735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60" y="1636440"/>
            <a:ext cx="3888432" cy="727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458" y="1636440"/>
            <a:ext cx="4100613" cy="726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4"/>
    </mc:Choice>
    <mc:Fallback xmlns="">
      <p:transition spd="slow" advTm="10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28" y="373301"/>
            <a:ext cx="804233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12: </a:t>
            </a:r>
            <a:r>
              <a:rPr lang="en-US" b="1" u="sng" dirty="0">
                <a:solidFill>
                  <a:schemeClr val="bg1"/>
                </a:solidFill>
              </a:rPr>
              <a:t>(HOW) </a:t>
            </a:r>
            <a:r>
              <a:rPr lang="en-US" b="1" u="sng" dirty="0" smtClean="0">
                <a:solidFill>
                  <a:schemeClr val="bg1"/>
                </a:solidFill>
              </a:rPr>
              <a:t>WHAT WILL </a:t>
            </a:r>
            <a:r>
              <a:rPr lang="en-US" b="1" u="sng" dirty="0">
                <a:solidFill>
                  <a:schemeClr val="bg1"/>
                </a:solidFill>
              </a:rPr>
              <a:t>YOU DRINK? </a:t>
            </a:r>
            <a:r>
              <a:rPr lang="en-US" b="1" u="sng" dirty="0" smtClean="0">
                <a:solidFill>
                  <a:schemeClr val="bg1"/>
                </a:solidFill>
              </a:rPr>
              <a:t> - 2</a:t>
            </a:r>
            <a:r>
              <a:rPr lang="en-US" b="1" u="sng" baseline="30000" dirty="0" smtClean="0">
                <a:solidFill>
                  <a:schemeClr val="bg1"/>
                </a:solidFill>
              </a:rPr>
              <a:t>nd</a:t>
            </a:r>
            <a:r>
              <a:rPr lang="en-US" b="1" u="sng" dirty="0" smtClean="0">
                <a:solidFill>
                  <a:schemeClr val="bg1"/>
                </a:solidFill>
              </a:rPr>
              <a:t> PLACE</a:t>
            </a:r>
            <a:endParaRPr lang="en-US" b="1" u="sng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Creators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Izabela </a:t>
            </a:r>
            <a:r>
              <a:rPr lang="en-US" dirty="0" err="1">
                <a:solidFill>
                  <a:schemeClr val="bg1"/>
                </a:solidFill>
              </a:rPr>
              <a:t>Dankova</a:t>
            </a:r>
            <a:r>
              <a:rPr lang="en-US" dirty="0">
                <a:solidFill>
                  <a:schemeClr val="bg1"/>
                </a:solidFill>
              </a:rPr>
              <a:t> and Lora </a:t>
            </a:r>
            <a:r>
              <a:rPr lang="en-US" dirty="0" err="1">
                <a:solidFill>
                  <a:schemeClr val="bg1"/>
                </a:solidFill>
              </a:rPr>
              <a:t>Tsvetkova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UNWE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27" y="1288733"/>
            <a:ext cx="506209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348408"/>
            <a:ext cx="54006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84" y="4106173"/>
            <a:ext cx="4350204" cy="280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471" y="4115936"/>
            <a:ext cx="4477393" cy="278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12" y="6991858"/>
            <a:ext cx="3587503" cy="273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52" y="6991858"/>
            <a:ext cx="3578919" cy="273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007" y="279002"/>
            <a:ext cx="1075417" cy="97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9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9"/>
    </mc:Choice>
    <mc:Fallback xmlns="">
      <p:transition spd="slow" advTm="9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PROGRAM PARTNERS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839" y="3868688"/>
            <a:ext cx="11082831" cy="4844078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64568" y="2860576"/>
            <a:ext cx="9214296" cy="6696744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>
            <a:normAutofit fontScale="40000" lnSpcReduction="20000"/>
          </a:bodyPr>
          <a:lstStyle>
            <a:lvl1pPr marL="487672" indent="-487672" algn="l" defTabSz="130046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kern="1200" baseline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1023984" indent="-406394" algn="l" defTabSz="130046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 pitchFamily="34" charset="0"/>
              <a:buChar char="►"/>
              <a:defRPr sz="2600" kern="1200" baseline="0">
                <a:solidFill>
                  <a:schemeClr val="accent3"/>
                </a:solidFill>
                <a:latin typeface="Calibri" pitchFamily="34" charset="0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spcBef>
                <a:spcPct val="20000"/>
              </a:spcBef>
              <a:buClrTx/>
              <a:buSzPct val="100000"/>
              <a:buFont typeface="Trebuchet MS" pitchFamily="34" charset="0"/>
              <a:buChar char="●"/>
              <a:defRPr sz="2000" kern="1200" baseline="0">
                <a:solidFill>
                  <a:schemeClr val="accent4"/>
                </a:solidFill>
                <a:latin typeface="Calibri" pitchFamily="34" charset="0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spcBef>
                <a:spcPct val="20000"/>
              </a:spcBef>
              <a:buClr>
                <a:schemeClr val="bg1"/>
              </a:buClr>
              <a:buFont typeface="Calibri" pitchFamily="34" charset="0"/>
              <a:buChar char="&gt;"/>
              <a:defRPr sz="2000" kern="1200" baseline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»"/>
              <a:defRPr sz="2000" kern="1200" baseline="0">
                <a:solidFill>
                  <a:schemeClr val="accent3"/>
                </a:solidFill>
                <a:latin typeface="Calibri" pitchFamily="34" charset="0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sz="6500" dirty="0" smtClean="0"/>
              <a:t>New Bulgarian University (NBU)</a:t>
            </a:r>
          </a:p>
          <a:p>
            <a:pPr lvl="1">
              <a:spcAft>
                <a:spcPts val="1200"/>
              </a:spcAft>
            </a:pPr>
            <a:r>
              <a:rPr lang="en-GB" sz="6500" dirty="0" smtClean="0"/>
              <a:t>Well established partner from LY 2022-2023  </a:t>
            </a:r>
          </a:p>
          <a:p>
            <a:pPr lvl="1">
              <a:spcAft>
                <a:spcPts val="1200"/>
              </a:spcAft>
            </a:pPr>
            <a:r>
              <a:rPr lang="en-GB" sz="6500" dirty="0" smtClean="0">
                <a:hlinkClick r:id="rId2"/>
              </a:rPr>
              <a:t>https</a:t>
            </a:r>
            <a:r>
              <a:rPr lang="en-GB" sz="6500" dirty="0">
                <a:hlinkClick r:id="rId2"/>
              </a:rPr>
              <a:t>://www.nbu.bg/en/</a:t>
            </a:r>
            <a:r>
              <a:rPr lang="en-GB" sz="6500" dirty="0"/>
              <a:t> </a:t>
            </a:r>
            <a:endParaRPr lang="en-GB" sz="6500" dirty="0" smtClean="0"/>
          </a:p>
          <a:p>
            <a:pPr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sz="6500" dirty="0" smtClean="0"/>
              <a:t>National Art Academy </a:t>
            </a:r>
          </a:p>
          <a:p>
            <a:pPr lvl="1">
              <a:spcAft>
                <a:spcPts val="1200"/>
              </a:spcAft>
            </a:pPr>
            <a:r>
              <a:rPr lang="en-GB" sz="6500" dirty="0" smtClean="0"/>
              <a:t>New partner 2023-2024 </a:t>
            </a:r>
          </a:p>
          <a:p>
            <a:pPr lvl="1">
              <a:spcAft>
                <a:spcPts val="1200"/>
              </a:spcAft>
            </a:pPr>
            <a:r>
              <a:rPr lang="en-GB" sz="6500" dirty="0" smtClean="0">
                <a:hlinkClick r:id="rId3"/>
              </a:rPr>
              <a:t>https</a:t>
            </a:r>
            <a:r>
              <a:rPr lang="en-GB" sz="6500" dirty="0">
                <a:hlinkClick r:id="rId3"/>
              </a:rPr>
              <a:t>://</a:t>
            </a:r>
            <a:r>
              <a:rPr lang="en-GB" sz="6500" dirty="0" smtClean="0">
                <a:hlinkClick r:id="rId3"/>
              </a:rPr>
              <a:t>nha.bg/en</a:t>
            </a:r>
            <a:r>
              <a:rPr lang="en-GB" sz="6500" dirty="0" smtClean="0"/>
              <a:t> </a:t>
            </a:r>
            <a:endParaRPr lang="en-GB" sz="6500" dirty="0"/>
          </a:p>
          <a:p>
            <a:pPr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sz="6500" dirty="0" smtClean="0"/>
              <a:t>University </a:t>
            </a:r>
            <a:r>
              <a:rPr lang="en-GB" sz="6500" dirty="0"/>
              <a:t>for National and World Economic </a:t>
            </a:r>
            <a:endParaRPr lang="en-GB" sz="6500" dirty="0" smtClean="0"/>
          </a:p>
          <a:p>
            <a:pPr lvl="1">
              <a:spcAft>
                <a:spcPts val="1200"/>
              </a:spcAft>
            </a:pPr>
            <a:r>
              <a:rPr lang="en-GB" sz="6500" dirty="0" smtClean="0"/>
              <a:t>New Partner </a:t>
            </a:r>
            <a:r>
              <a:rPr lang="en-GB" sz="6500" dirty="0"/>
              <a:t>2023-2024 </a:t>
            </a:r>
            <a:endParaRPr lang="en-GB" sz="6500" dirty="0" smtClean="0"/>
          </a:p>
          <a:p>
            <a:pPr lvl="1">
              <a:spcAft>
                <a:spcPts val="1200"/>
              </a:spcAft>
            </a:pPr>
            <a:r>
              <a:rPr lang="en-GB" sz="6500" dirty="0" smtClean="0">
                <a:hlinkClick r:id="rId4"/>
              </a:rPr>
              <a:t>https</a:t>
            </a:r>
            <a:r>
              <a:rPr lang="en-GB" sz="6500" dirty="0">
                <a:hlinkClick r:id="rId4"/>
              </a:rPr>
              <a:t>://www.unwe.bg</a:t>
            </a:r>
            <a:r>
              <a:rPr lang="en-GB" sz="6500" dirty="0" smtClean="0">
                <a:hlinkClick r:id="rId4"/>
              </a:rPr>
              <a:t>/</a:t>
            </a:r>
            <a:r>
              <a:rPr lang="en-GB" sz="6500" dirty="0" smtClean="0"/>
              <a:t> </a:t>
            </a:r>
            <a:endParaRPr lang="en-GB" sz="3500" dirty="0"/>
          </a:p>
          <a:p>
            <a:pPr>
              <a:spcAft>
                <a:spcPts val="1200"/>
              </a:spcAft>
            </a:pPr>
            <a:r>
              <a:rPr lang="en-GB" sz="6600" dirty="0" smtClean="0"/>
              <a:t>Timing </a:t>
            </a:r>
            <a:r>
              <a:rPr lang="en-GB" sz="6600" dirty="0"/>
              <a:t>was based on </a:t>
            </a:r>
            <a:r>
              <a:rPr lang="en-GB" sz="6600" dirty="0" smtClean="0"/>
              <a:t>academic year Sep 2023 – Jun 2024, </a:t>
            </a:r>
            <a:r>
              <a:rPr lang="en-GB" sz="6600" dirty="0"/>
              <a:t>and </a:t>
            </a:r>
            <a:r>
              <a:rPr lang="en-GB" sz="6600" dirty="0" smtClean="0"/>
              <a:t>our University partners’ preference </a:t>
            </a:r>
            <a:r>
              <a:rPr lang="en-GB" sz="6600" dirty="0"/>
              <a:t>to execute the </a:t>
            </a:r>
            <a:r>
              <a:rPr lang="en-GB" sz="6600" dirty="0" smtClean="0"/>
              <a:t>program in the Spring students’ semester</a:t>
            </a:r>
            <a:endParaRPr lang="en-GB" sz="6600" b="0" dirty="0" smtClean="0"/>
          </a:p>
          <a:p>
            <a:pPr marL="0" indent="0">
              <a:spcAft>
                <a:spcPts val="1200"/>
              </a:spcAft>
              <a:buNone/>
            </a:pPr>
            <a:r>
              <a:rPr lang="en-GB" i="1" dirty="0"/>
              <a:t>Note: The program concept was sponsored by spiritsEUROPE with a call for application </a:t>
            </a:r>
            <a:r>
              <a:rPr lang="en-GB" i="1" dirty="0" smtClean="0"/>
              <a:t>2023</a:t>
            </a:r>
            <a:endParaRPr lang="en-GB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877" y="2782021"/>
            <a:ext cx="1800000" cy="118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827" y="6142789"/>
            <a:ext cx="1800000" cy="154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827" y="4177382"/>
            <a:ext cx="1800000" cy="175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120666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13: </a:t>
            </a:r>
            <a:r>
              <a:rPr lang="en-US" dirty="0">
                <a:solidFill>
                  <a:schemeClr val="bg1"/>
                </a:solidFill>
              </a:rPr>
              <a:t>CHEERS TO RESPONSIBLE NIGHTS!</a:t>
            </a:r>
          </a:p>
          <a:p>
            <a:r>
              <a:rPr lang="en-US" b="1" dirty="0">
                <a:solidFill>
                  <a:schemeClr val="bg1"/>
                </a:solidFill>
              </a:rPr>
              <a:t>Creators: </a:t>
            </a:r>
            <a:r>
              <a:rPr lang="en-US" dirty="0" err="1">
                <a:solidFill>
                  <a:schemeClr val="bg1"/>
                </a:solidFill>
              </a:rPr>
              <a:t>Nazdravé</a:t>
            </a:r>
            <a:r>
              <a:rPr lang="en-US" dirty="0">
                <a:solidFill>
                  <a:schemeClr val="bg1"/>
                </a:solidFill>
              </a:rPr>
              <a:t> team, </a:t>
            </a:r>
            <a:r>
              <a:rPr lang="en-US" dirty="0" smtClean="0">
                <a:solidFill>
                  <a:schemeClr val="bg1"/>
                </a:solidFill>
              </a:rPr>
              <a:t>UNWE </a:t>
            </a:r>
            <a:r>
              <a:rPr lang="en-US" dirty="0">
                <a:solidFill>
                  <a:schemeClr val="bg1"/>
                </a:solidFill>
              </a:rPr>
              <a:t>(G. </a:t>
            </a:r>
            <a:r>
              <a:rPr lang="en-US" dirty="0" err="1">
                <a:solidFill>
                  <a:schemeClr val="bg1"/>
                </a:solidFill>
              </a:rPr>
              <a:t>Dyakova</a:t>
            </a:r>
            <a:r>
              <a:rPr lang="en-US" dirty="0">
                <a:solidFill>
                  <a:schemeClr val="bg1"/>
                </a:solidFill>
              </a:rPr>
              <a:t>, R. </a:t>
            </a:r>
            <a:r>
              <a:rPr lang="en-US" dirty="0" err="1">
                <a:solidFill>
                  <a:schemeClr val="bg1"/>
                </a:solidFill>
              </a:rPr>
              <a:t>Semova</a:t>
            </a:r>
            <a:r>
              <a:rPr lang="en-US" dirty="0">
                <a:solidFill>
                  <a:schemeClr val="bg1"/>
                </a:solidFill>
              </a:rPr>
              <a:t>, M. </a:t>
            </a:r>
            <a:r>
              <a:rPr lang="en-US" dirty="0" err="1">
                <a:solidFill>
                  <a:schemeClr val="bg1"/>
                </a:solidFill>
              </a:rPr>
              <a:t>Antonova</a:t>
            </a:r>
            <a:r>
              <a:rPr lang="en-US" dirty="0">
                <a:solidFill>
                  <a:schemeClr val="bg1"/>
                </a:solidFill>
              </a:rPr>
              <a:t> and L. </a:t>
            </a:r>
            <a:r>
              <a:rPr lang="en-US" dirty="0" err="1">
                <a:solidFill>
                  <a:schemeClr val="bg1"/>
                </a:solidFill>
              </a:rPr>
              <a:t>Kiryanska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bg-BG" sz="2400" b="1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6694472"/>
            <a:ext cx="3560584" cy="277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52" y="1780456"/>
            <a:ext cx="8175848" cy="444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24" y="6716136"/>
            <a:ext cx="3456384" cy="275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64" y="6677000"/>
            <a:ext cx="3489027" cy="275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4"/>
    </mc:Choice>
    <mc:Fallback xmlns="">
      <p:transition spd="slow" advTm="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1909"/>
            <a:ext cx="765440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14: </a:t>
            </a:r>
            <a:r>
              <a:rPr lang="en-US" b="1" u="sng" dirty="0">
                <a:solidFill>
                  <a:schemeClr val="bg1"/>
                </a:solidFill>
              </a:rPr>
              <a:t>SAVE THE MOMENT! </a:t>
            </a:r>
            <a:r>
              <a:rPr lang="en-US" b="1" u="sng" dirty="0" smtClean="0">
                <a:solidFill>
                  <a:schemeClr val="bg1"/>
                </a:solidFill>
              </a:rPr>
              <a:t>– 3</a:t>
            </a:r>
            <a:r>
              <a:rPr lang="en-US" b="1" u="sng" baseline="30000" dirty="0" smtClean="0">
                <a:solidFill>
                  <a:schemeClr val="bg1"/>
                </a:solidFill>
              </a:rPr>
              <a:t>rd</a:t>
            </a:r>
            <a:r>
              <a:rPr lang="en-US" b="1" u="sng" dirty="0" smtClean="0">
                <a:solidFill>
                  <a:schemeClr val="bg1"/>
                </a:solidFill>
              </a:rPr>
              <a:t> PLACE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Creators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Christiana </a:t>
            </a:r>
            <a:r>
              <a:rPr lang="en-US" dirty="0" err="1">
                <a:solidFill>
                  <a:schemeClr val="bg1"/>
                </a:solidFill>
              </a:rPr>
              <a:t>Nocheva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Stoyana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Peneva</a:t>
            </a:r>
            <a:r>
              <a:rPr lang="en-US" dirty="0">
                <a:solidFill>
                  <a:schemeClr val="bg1"/>
                </a:solidFill>
              </a:rPr>
              <a:t>, NBU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24" y="1996480"/>
            <a:ext cx="94996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767" y="268288"/>
            <a:ext cx="1304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4"/>
    </mc:Choice>
    <mc:Fallback xmlns="">
      <p:transition spd="slow" advTm="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73301"/>
            <a:ext cx="929318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</a:rPr>
              <a:t>PROJECT 15: </a:t>
            </a:r>
            <a:r>
              <a:rPr lang="sv-SE" dirty="0">
                <a:solidFill>
                  <a:schemeClr val="bg1"/>
                </a:solidFill>
              </a:rPr>
              <a:t>WE&amp;DRINKS</a:t>
            </a:r>
          </a:p>
          <a:p>
            <a:r>
              <a:rPr lang="sv-SE" b="1" dirty="0" err="1">
                <a:solidFill>
                  <a:schemeClr val="bg1"/>
                </a:solidFill>
              </a:rPr>
              <a:t>Creators</a:t>
            </a:r>
            <a:r>
              <a:rPr lang="sv-SE" b="1" dirty="0">
                <a:solidFill>
                  <a:schemeClr val="bg1"/>
                </a:solidFill>
              </a:rPr>
              <a:t>: </a:t>
            </a:r>
            <a:r>
              <a:rPr lang="sv-SE" dirty="0">
                <a:solidFill>
                  <a:schemeClr val="bg1"/>
                </a:solidFill>
              </a:rPr>
              <a:t>Vesela </a:t>
            </a:r>
            <a:r>
              <a:rPr lang="sv-SE" dirty="0" err="1">
                <a:solidFill>
                  <a:schemeClr val="bg1"/>
                </a:solidFill>
              </a:rPr>
              <a:t>Saulska</a:t>
            </a:r>
            <a:r>
              <a:rPr lang="sv-SE" dirty="0">
                <a:solidFill>
                  <a:schemeClr val="bg1"/>
                </a:solidFill>
              </a:rPr>
              <a:t>, Gabriela Kostadinova, Daniel </a:t>
            </a:r>
            <a:r>
              <a:rPr lang="sv-SE" dirty="0" err="1">
                <a:solidFill>
                  <a:schemeClr val="bg1"/>
                </a:solidFill>
              </a:rPr>
              <a:t>Vassilev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endParaRPr lang="sv-SE" dirty="0" smtClean="0">
              <a:solidFill>
                <a:schemeClr val="bg1"/>
              </a:solidFill>
            </a:endParaRPr>
          </a:p>
          <a:p>
            <a:r>
              <a:rPr lang="sv-SE" dirty="0" err="1" smtClean="0">
                <a:solidFill>
                  <a:schemeClr val="bg1"/>
                </a:solidFill>
              </a:rPr>
              <a:t>Zhaneta</a:t>
            </a:r>
            <a:r>
              <a:rPr lang="sv-SE" dirty="0" smtClean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Sabeva</a:t>
            </a:r>
            <a:r>
              <a:rPr lang="sv-SE" dirty="0">
                <a:solidFill>
                  <a:schemeClr val="bg1"/>
                </a:solidFill>
              </a:rPr>
              <a:t>, </a:t>
            </a:r>
            <a:r>
              <a:rPr lang="sv-SE" dirty="0" smtClean="0">
                <a:solidFill>
                  <a:schemeClr val="bg1"/>
                </a:solidFill>
              </a:rPr>
              <a:t>UNWE</a:t>
            </a:r>
            <a:endParaRPr lang="bg-BG" sz="2000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3670176"/>
            <a:ext cx="3312367" cy="341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640" y="3670176"/>
            <a:ext cx="3384376" cy="341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05" y="1708448"/>
            <a:ext cx="3421971" cy="336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05" y="5740896"/>
            <a:ext cx="3493979" cy="352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6"/>
    </mc:Choice>
    <mc:Fallback xmlns="">
      <p:transition spd="slow" advTm="10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704846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16: </a:t>
            </a:r>
            <a:r>
              <a:rPr lang="en-US" dirty="0">
                <a:solidFill>
                  <a:schemeClr val="bg1"/>
                </a:solidFill>
              </a:rPr>
              <a:t>AFTER A BOTTLE OF WINE</a:t>
            </a:r>
          </a:p>
          <a:p>
            <a:r>
              <a:rPr lang="en-US" b="1" dirty="0">
                <a:solidFill>
                  <a:schemeClr val="bg1"/>
                </a:solidFill>
              </a:rPr>
              <a:t>Creators: </a:t>
            </a:r>
            <a:r>
              <a:rPr lang="en-US" dirty="0">
                <a:solidFill>
                  <a:schemeClr val="bg1"/>
                </a:solidFill>
              </a:rPr>
              <a:t>Vanessa Ivanova and Denis </a:t>
            </a:r>
            <a:r>
              <a:rPr lang="en-US" dirty="0" err="1">
                <a:solidFill>
                  <a:schemeClr val="bg1"/>
                </a:solidFill>
              </a:rPr>
              <a:t>Traichev</a:t>
            </a:r>
            <a:r>
              <a:rPr lang="en-US" dirty="0">
                <a:solidFill>
                  <a:schemeClr val="bg1"/>
                </a:solidFill>
              </a:rPr>
              <a:t>, NBU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9" y="2500536"/>
            <a:ext cx="1204595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6"/>
    </mc:Choice>
    <mc:Fallback xmlns="">
      <p:transition spd="slow" advTm="10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20" y="358061"/>
            <a:ext cx="73037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17: </a:t>
            </a:r>
            <a:r>
              <a:rPr lang="en-US" b="1" u="sng" dirty="0">
                <a:solidFill>
                  <a:schemeClr val="bg1"/>
                </a:solidFill>
              </a:rPr>
              <a:t>SCREENSHOT – 1ST PLACE</a:t>
            </a:r>
          </a:p>
          <a:p>
            <a:r>
              <a:rPr lang="en-US" b="1" dirty="0">
                <a:solidFill>
                  <a:schemeClr val="bg1"/>
                </a:solidFill>
              </a:rPr>
              <a:t>Creators: </a:t>
            </a:r>
            <a:r>
              <a:rPr lang="en-US" dirty="0" err="1">
                <a:solidFill>
                  <a:schemeClr val="bg1"/>
                </a:solidFill>
              </a:rPr>
              <a:t>Varti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Mavreva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Gertana</a:t>
            </a:r>
            <a:r>
              <a:rPr lang="en-US" dirty="0">
                <a:solidFill>
                  <a:schemeClr val="bg1"/>
                </a:solidFill>
              </a:rPr>
              <a:t> Dimitrova, NBU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6" y="4876800"/>
            <a:ext cx="37433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11" y="1705396"/>
            <a:ext cx="695325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40" y="5637976"/>
            <a:ext cx="6944721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84" y="1564432"/>
            <a:ext cx="3600400" cy="312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01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3"/>
    </mc:Choice>
    <mc:Fallback xmlns="">
      <p:transition spd="slow" advTm="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ACHIEVEMENTS – THE </a:t>
            </a:r>
            <a:r>
              <a:rPr lang="en-US" dirty="0" smtClean="0"/>
              <a:t>AWARD </a:t>
            </a:r>
            <a:r>
              <a:rPr lang="en-US" dirty="0"/>
              <a:t>CEREMONY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44" y="3076600"/>
            <a:ext cx="1118687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9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ACHIEVEMENTS – THE </a:t>
            </a:r>
            <a:r>
              <a:rPr lang="en-US" dirty="0" smtClean="0"/>
              <a:t>AWARD </a:t>
            </a:r>
            <a:r>
              <a:rPr lang="en-US" dirty="0"/>
              <a:t>CEREMONY</a:t>
            </a:r>
            <a:endParaRPr lang="bg-B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54" y="18636"/>
            <a:ext cx="7055181" cy="240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417" y="5557037"/>
            <a:ext cx="2594932" cy="419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8169"/>
          <a:stretch/>
        </p:blipFill>
        <p:spPr>
          <a:xfrm>
            <a:off x="21140" y="0"/>
            <a:ext cx="6198356" cy="242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250" y="3103969"/>
            <a:ext cx="4593178" cy="4241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954" y="2424040"/>
            <a:ext cx="3076790" cy="370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23" y="2424040"/>
            <a:ext cx="4494800" cy="4180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808" y="6152021"/>
            <a:ext cx="4487442" cy="360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55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ACHIEVEMENTS – THE </a:t>
            </a:r>
            <a:r>
              <a:rPr lang="en-US" dirty="0" smtClean="0"/>
              <a:t>AWARD </a:t>
            </a:r>
            <a:r>
              <a:rPr lang="en-US" dirty="0"/>
              <a:t>CEREMONY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7" r="28406"/>
          <a:stretch/>
        </p:blipFill>
        <p:spPr>
          <a:xfrm>
            <a:off x="5691028" y="0"/>
            <a:ext cx="7344816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64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ACHIEVEMENTS – THE </a:t>
            </a:r>
            <a:r>
              <a:rPr lang="en-US" dirty="0" smtClean="0"/>
              <a:t>PUBLIC COVERAGE</a:t>
            </a:r>
            <a:endParaRPr lang="bg-BG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965896" y="4660776"/>
            <a:ext cx="4572000" cy="2130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1880" y="3076600"/>
            <a:ext cx="43204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u="sng" dirty="0">
                <a:hlinkClick r:id="rId3"/>
              </a:rPr>
              <a:t>https://vipbg.site/spiritsbalgariya/?fbclid=IwZXh0bgNhZW0CMTAAAR3ovUowWENJEwbvpebWm8SvIBabh08HHZhRn_qwoGgFoDzolgSwq5OosLY_aem_AdKOQ72gTZ0DurTpxh6H0fK7sLpQODaIMjRHQ7_vQqLUN79jz3ESBPwj9T1KhhJ48rSJbCK05JksJYewBgy96MvA</a:t>
            </a:r>
            <a:r>
              <a:rPr lang="bg-BG" sz="1400" dirty="0"/>
              <a:t>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862440" y="3076600"/>
            <a:ext cx="48462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u="sng" dirty="0">
                <a:hlinkClick r:id="rId4"/>
              </a:rPr>
              <a:t>https://www.unwe.bg/bg/news/30439/%d0%b4%d0%b2%d0%b0-%d0%be%d1%82%d0%b1%d0%be%d1%80%d0%b0-%d0%bd%d0%b0-%d0%bd%d0%b0%d1%88%d0%b8%d1%8f-%d1%83%d0%bd%d0%b8%d0%b2%d0%b5%d1%80%d1%81%d0%b8%d1%82%d0%b5%d1%82-%d1%81%d0%bf%d0%b5%d1%87%d0%b5%d0%bb%d0%b8%d1%85%d0%b0-%d0%bd%d0%b0%d0%b3%d1%80%d0%b0%d0%b4%d0%b8-%d0%b2-%d0%ba%d0%be%d0%bd%d0%ba%d1%83%d1%80%d1%81-%d0%b7%d0%b0-%d0%b4%d0%b8%d0%b3%d0%b8%d1%82%d0%b0%d0%bb%d0%bd%d0%b0-%d0%ba%d0%b0%d0%bc%d0%bf%d0%b0%d0%bd%d0%b8.html</a:t>
            </a:r>
            <a:r>
              <a:rPr lang="bg-BG" sz="1400" dirty="0"/>
              <a:t> 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6489680" y="6749008"/>
            <a:ext cx="5972810" cy="20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18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ACHIEVEMENTS – THE </a:t>
            </a:r>
            <a:r>
              <a:rPr lang="en-US" dirty="0" smtClean="0"/>
              <a:t>PUBLIC COVERAGE</a:t>
            </a:r>
            <a:endParaRPr lang="bg-BG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17824" y="3484116"/>
            <a:ext cx="4305300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7824" y="2656165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u="sng" dirty="0">
                <a:hlinkClick r:id="rId3"/>
              </a:rPr>
              <a:t>https://www.facebook.com/100064354556956/posts/834585508696593/?mibextid=WC7FNe&amp;rdid=JAWQdxFNrAjvsXez</a:t>
            </a:r>
            <a:r>
              <a:rPr lang="bg-BG" sz="1400" dirty="0"/>
              <a:t> 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5681514" y="3025497"/>
            <a:ext cx="3701206" cy="581174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9598744" y="3059652"/>
            <a:ext cx="3168352" cy="584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85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831" y="2930985"/>
            <a:ext cx="11162840" cy="6410311"/>
          </a:xfrm>
        </p:spPr>
        <p:txBody>
          <a:bodyPr>
            <a:normAutofit/>
          </a:bodyPr>
          <a:lstStyle/>
          <a:p>
            <a:r>
              <a:rPr lang="en-US" dirty="0"/>
              <a:t>Build on the pilot phase of the program and establish it as an annual </a:t>
            </a:r>
            <a:r>
              <a:rPr lang="en-US" dirty="0" smtClean="0"/>
              <a:t>initiative</a:t>
            </a:r>
          </a:p>
          <a:p>
            <a:r>
              <a:rPr lang="en-US" dirty="0" smtClean="0"/>
              <a:t>Raise </a:t>
            </a:r>
            <a:r>
              <a:rPr lang="en-US" dirty="0"/>
              <a:t>awareness among students about responsible alcohol consumption among </a:t>
            </a:r>
            <a:r>
              <a:rPr lang="en-US" dirty="0" smtClean="0"/>
              <a:t>adults</a:t>
            </a:r>
          </a:p>
          <a:p>
            <a:r>
              <a:rPr lang="en-US" dirty="0" smtClean="0"/>
              <a:t>Increase </a:t>
            </a:r>
            <a:r>
              <a:rPr lang="en-US" dirty="0"/>
              <a:t>resistance to peer </a:t>
            </a:r>
            <a:r>
              <a:rPr lang="en-US" dirty="0" smtClean="0"/>
              <a:t>pressure</a:t>
            </a:r>
          </a:p>
          <a:p>
            <a:r>
              <a:rPr lang="en-US" dirty="0" smtClean="0"/>
              <a:t>Reduce </a:t>
            </a:r>
            <a:r>
              <a:rPr lang="en-US" dirty="0"/>
              <a:t>harmful habits, including excessive, illegal, and dangerous alcohol </a:t>
            </a:r>
            <a:r>
              <a:rPr lang="en-US" dirty="0" smtClean="0"/>
              <a:t>use</a:t>
            </a:r>
          </a:p>
          <a:p>
            <a:r>
              <a:rPr lang="en-US" dirty="0" smtClean="0"/>
              <a:t>Promote </a:t>
            </a:r>
            <a:r>
              <a:rPr lang="en-US" dirty="0"/>
              <a:t>the importance of not driving after alcohol </a:t>
            </a:r>
            <a:r>
              <a:rPr lang="en-US" dirty="0" smtClean="0"/>
              <a:t>consumption</a:t>
            </a:r>
          </a:p>
          <a:p>
            <a:r>
              <a:rPr lang="en-US" dirty="0" smtClean="0"/>
              <a:t>Enhance </a:t>
            </a:r>
            <a:r>
              <a:rPr lang="en-US" dirty="0"/>
              <a:t>communication efforts within the </a:t>
            </a:r>
            <a:r>
              <a:rPr lang="en-US" dirty="0" smtClean="0"/>
              <a:t>students’ </a:t>
            </a:r>
            <a:r>
              <a:rPr lang="en-US" dirty="0"/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3229820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ACHIEVEMENTS – THE </a:t>
            </a:r>
            <a:r>
              <a:rPr lang="en-US" dirty="0" smtClean="0"/>
              <a:t>PUBLIC COVERAGE</a:t>
            </a:r>
            <a:endParaRPr lang="bg-BG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89832" y="3076600"/>
            <a:ext cx="4312920" cy="493776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92" y="3076600"/>
            <a:ext cx="5787460" cy="646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68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ACHIEVEMENTS – THE </a:t>
            </a:r>
            <a:r>
              <a:rPr lang="en-US" dirty="0" smtClean="0"/>
              <a:t>PUBLIC COVERAGE</a:t>
            </a:r>
            <a:endParaRPr lang="bg-B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40" y="2840856"/>
            <a:ext cx="5391646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746" y="5263592"/>
            <a:ext cx="5112568" cy="211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80" y="7181056"/>
            <a:ext cx="5152826" cy="234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74608" y="3292624"/>
            <a:ext cx="3525706" cy="10801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INSTAGRAM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9366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ACHIEVEMENTS – </a:t>
            </a:r>
            <a:r>
              <a:rPr lang="en-US" dirty="0" smtClean="0"/>
              <a:t>CLOSE AND FOLLOW UP</a:t>
            </a:r>
            <a:r>
              <a:rPr lang="bg-BG" dirty="0" smtClean="0"/>
              <a:t> 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7824" y="3292624"/>
            <a:ext cx="4320480" cy="576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ROADPOL SAFETY DAYS LEAFLET 2024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arget reach to  100 000 young rivers</a:t>
            </a:r>
          </a:p>
          <a:p>
            <a:r>
              <a:rPr lang="en-US" sz="2800" dirty="0"/>
              <a:t>QR codes of winning </a:t>
            </a:r>
            <a:r>
              <a:rPr lang="en-US" sz="2800" dirty="0" smtClean="0"/>
              <a:t>RD students’ projects </a:t>
            </a:r>
            <a:r>
              <a:rPr lang="en-US" sz="2800" dirty="0"/>
              <a:t>are </a:t>
            </a:r>
            <a:r>
              <a:rPr lang="en-US" sz="2800" dirty="0" smtClean="0"/>
              <a:t>printed on </a:t>
            </a:r>
            <a:r>
              <a:rPr lang="en-US" sz="2800" dirty="0"/>
              <a:t>the back of the </a:t>
            </a:r>
            <a:r>
              <a:rPr lang="en-US" sz="2800" dirty="0" smtClean="0"/>
              <a:t>flyer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04" y="2839194"/>
            <a:ext cx="677227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150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Pernod-Ricard Bulgaria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831" y="2930985"/>
            <a:ext cx="4688521" cy="682261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Web site PR </a:t>
            </a:r>
            <a:r>
              <a:rPr lang="bg-BG" dirty="0"/>
              <a:t>новина, която да отразява конкурса, проведен от Спиритс България и печелившия проект;</a:t>
            </a:r>
            <a:endParaRPr lang="en-US" dirty="0"/>
          </a:p>
          <a:p>
            <a:pPr lvl="0"/>
            <a:r>
              <a:rPr lang="bg-BG" dirty="0"/>
              <a:t>Newsletter - PR новина, който да препраща към статията в сайта;</a:t>
            </a:r>
            <a:endParaRPr lang="en-US" dirty="0"/>
          </a:p>
          <a:p>
            <a:pPr lvl="0"/>
            <a:r>
              <a:rPr lang="bg-BG" dirty="0"/>
              <a:t>2 броя пост вън Фейсбук:</a:t>
            </a:r>
            <a:endParaRPr lang="en-US" dirty="0"/>
          </a:p>
          <a:p>
            <a:pPr lvl="0"/>
            <a:r>
              <a:rPr lang="bg-BG" dirty="0"/>
              <a:t>Печелившия продукт, с таргет аудитория 25-65г, </a:t>
            </a:r>
            <a:r>
              <a:rPr lang="en-US" dirty="0"/>
              <a:t>Facebook; </a:t>
            </a:r>
          </a:p>
          <a:p>
            <a:pPr lvl="0"/>
            <a:r>
              <a:rPr lang="bg-BG" dirty="0"/>
              <a:t>Печелившия продукт и статията, Насочен към аудитория 18-25г, </a:t>
            </a:r>
            <a:r>
              <a:rPr lang="en-US" dirty="0"/>
              <a:t>dark post, Facebook</a:t>
            </a:r>
          </a:p>
          <a:p>
            <a:r>
              <a:rPr lang="bg-BG" dirty="0"/>
              <a:t>Планът на кампанията е един месец – до края на юли.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432" y="3940696"/>
            <a:ext cx="4999153" cy="37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670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ACHIEVEMENTS –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831" y="2930985"/>
            <a:ext cx="11162840" cy="6338303"/>
          </a:xfrm>
        </p:spPr>
        <p:txBody>
          <a:bodyPr>
            <a:normAutofit/>
          </a:bodyPr>
          <a:lstStyle/>
          <a:p>
            <a:r>
              <a:rPr lang="en-US" dirty="0" smtClean="0"/>
              <a:t>2024</a:t>
            </a:r>
          </a:p>
          <a:p>
            <a:pPr lvl="1"/>
            <a:r>
              <a:rPr lang="en-US" dirty="0" smtClean="0"/>
              <a:t>Online </a:t>
            </a:r>
            <a:r>
              <a:rPr lang="en-US" dirty="0"/>
              <a:t>advertising of </a:t>
            </a:r>
            <a:r>
              <a:rPr lang="en-US" dirty="0" smtClean="0"/>
              <a:t>the winning project </a:t>
            </a:r>
            <a:r>
              <a:rPr lang="en-US" dirty="0"/>
              <a:t>to increase reach and </a:t>
            </a:r>
            <a:r>
              <a:rPr lang="en-US" dirty="0" smtClean="0"/>
              <a:t>CPT, funded by spiritsBULGARIA member </a:t>
            </a:r>
            <a:r>
              <a:rPr lang="en-US" dirty="0"/>
              <a:t>Pernod-Ricard </a:t>
            </a:r>
            <a:r>
              <a:rPr lang="en-US" dirty="0" smtClean="0"/>
              <a:t>Bulgaria (results will be added to this report when available)</a:t>
            </a:r>
          </a:p>
          <a:p>
            <a:pPr lvl="1"/>
            <a:r>
              <a:rPr lang="en-US" dirty="0" smtClean="0"/>
              <a:t>Assign winners to be Ambassadors </a:t>
            </a:r>
            <a:r>
              <a:rPr lang="en-US" dirty="0"/>
              <a:t>of responsible consumption </a:t>
            </a:r>
            <a:r>
              <a:rPr lang="en-US" dirty="0" smtClean="0"/>
              <a:t>and gather </a:t>
            </a:r>
            <a:r>
              <a:rPr lang="en-US" dirty="0"/>
              <a:t>them once a year</a:t>
            </a:r>
          </a:p>
          <a:p>
            <a:r>
              <a:rPr lang="en-US" dirty="0" smtClean="0"/>
              <a:t>2025</a:t>
            </a:r>
          </a:p>
          <a:p>
            <a:pPr lvl="1"/>
            <a:r>
              <a:rPr lang="en-US" dirty="0" smtClean="0"/>
              <a:t>Negotiations </a:t>
            </a:r>
            <a:r>
              <a:rPr lang="en-US" dirty="0"/>
              <a:t>for partnership of the </a:t>
            </a:r>
            <a:r>
              <a:rPr lang="en-US" dirty="0" smtClean="0"/>
              <a:t>program with all universities having digital art curriculums</a:t>
            </a:r>
          </a:p>
          <a:p>
            <a:pPr lvl="1"/>
            <a:r>
              <a:rPr lang="en-US" dirty="0" smtClean="0"/>
              <a:t>Split contest </a:t>
            </a:r>
            <a:r>
              <a:rPr lang="en-US" dirty="0"/>
              <a:t>categories </a:t>
            </a:r>
            <a:r>
              <a:rPr lang="en-US" dirty="0" smtClean="0"/>
              <a:t>to </a:t>
            </a:r>
            <a:r>
              <a:rPr lang="en-US" dirty="0"/>
              <a:t>digital, video, print, etc.</a:t>
            </a:r>
          </a:p>
          <a:p>
            <a:pPr lvl="1"/>
            <a:r>
              <a:rPr lang="en-US" dirty="0"/>
              <a:t>Request QR code </a:t>
            </a:r>
            <a:r>
              <a:rPr lang="en-US" dirty="0" smtClean="0"/>
              <a:t>for </a:t>
            </a:r>
            <a:r>
              <a:rPr lang="en-US" dirty="0"/>
              <a:t>each project</a:t>
            </a:r>
          </a:p>
          <a:p>
            <a:pPr lvl="1"/>
            <a:r>
              <a:rPr lang="en-US" dirty="0" smtClean="0"/>
              <a:t>Entering into European competition with Bulgarian national winning projects</a:t>
            </a:r>
            <a:endParaRPr lang="bg-B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58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WE ARE!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96" y="2690781"/>
            <a:ext cx="5297115" cy="7062820"/>
          </a:xfrm>
        </p:spPr>
      </p:pic>
    </p:spTree>
    <p:extLst>
      <p:ext uri="{BB962C8B-B14F-4D97-AF65-F5344CB8AC3E}">
        <p14:creationId xmlns:p14="http://schemas.microsoft.com/office/powerpoint/2010/main" val="2640044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792" y="2716561"/>
            <a:ext cx="11514879" cy="36003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4600" dirty="0" smtClean="0"/>
              <a:t>RESPONSIBILITY + CONSISTENCY</a:t>
            </a:r>
          </a:p>
          <a:p>
            <a:pPr marL="0" indent="0" algn="ctr">
              <a:buNone/>
            </a:pPr>
            <a:r>
              <a:rPr lang="en-US" sz="4600" dirty="0" smtClean="0"/>
              <a:t>+ LOVE</a:t>
            </a:r>
            <a:endParaRPr lang="en-US" sz="4600" dirty="0"/>
          </a:p>
          <a:p>
            <a:pPr marL="0" indent="0" algn="ctr">
              <a:buNone/>
            </a:pPr>
            <a:r>
              <a:rPr lang="en-US" sz="4600" dirty="0" smtClean="0"/>
              <a:t>= </a:t>
            </a:r>
            <a:endParaRPr lang="bg-BG" sz="4600" dirty="0" smtClean="0"/>
          </a:p>
          <a:p>
            <a:pPr marL="0" indent="0" algn="ctr">
              <a:buNone/>
            </a:pPr>
            <a:r>
              <a:rPr lang="en-US" sz="4600" dirty="0" smtClean="0"/>
              <a:t>FUTURE!</a:t>
            </a:r>
          </a:p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endParaRPr lang="en-GB" sz="6000" dirty="0"/>
          </a:p>
        </p:txBody>
      </p:sp>
      <p:pic>
        <p:nvPicPr>
          <p:cNvPr id="4" name="Picture 8" descr="https://cdn2.iconfinder.com/data/icons/ios-7-style-metro-ui-icons/512/MetroUI_Ema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60" y="898133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42360" y="9095115"/>
            <a:ext cx="25506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office@spirits.bg 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306" y="882756"/>
            <a:ext cx="9626670" cy="1433759"/>
          </a:xfrm>
        </p:spPr>
        <p:txBody>
          <a:bodyPr/>
          <a:lstStyle/>
          <a:p>
            <a:pPr algn="ctr"/>
            <a:r>
              <a:rPr lang="en-US" dirty="0" smtClean="0"/>
              <a:t>FINAL CONCLUSION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29992" y="7325072"/>
            <a:ext cx="4812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bg-BG" dirty="0"/>
          </a:p>
        </p:txBody>
      </p:sp>
      <p:sp>
        <p:nvSpPr>
          <p:cNvPr id="7" name="TextBox 6"/>
          <p:cNvSpPr txBox="1"/>
          <p:nvPr/>
        </p:nvSpPr>
        <p:spPr>
          <a:xfrm>
            <a:off x="3068187" y="6863397"/>
            <a:ext cx="7205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WE ARE IN THE FUTURE!</a:t>
            </a:r>
            <a:endParaRPr lang="bg-BG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51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SEMINARS ANNOUNCEMENT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831" y="2930985"/>
            <a:ext cx="11162840" cy="577663"/>
          </a:xfrm>
        </p:spPr>
        <p:txBody>
          <a:bodyPr>
            <a:noAutofit/>
          </a:bodyPr>
          <a:lstStyle/>
          <a:p>
            <a:r>
              <a:rPr lang="en-US" sz="2800" dirty="0" smtClean="0"/>
              <a:t>Publications in the three partner universities communicational platforms</a:t>
            </a:r>
            <a:endParaRPr lang="bg-BG" sz="2800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355440" y="3912621"/>
            <a:ext cx="5053071" cy="294894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239840" y="3970740"/>
            <a:ext cx="5118822" cy="2955716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66" y="6991350"/>
            <a:ext cx="7341344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046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SEMINARS 2024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831" y="2727745"/>
            <a:ext cx="11162840" cy="11667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RD seminar at UNWE, 2 February 2024</a:t>
            </a:r>
          </a:p>
          <a:p>
            <a:r>
              <a:rPr lang="en-US" dirty="0" smtClean="0"/>
              <a:t>94 attendees</a:t>
            </a:r>
            <a:endParaRPr lang="bg-BG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68" y="6705838"/>
            <a:ext cx="3744417" cy="240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73" y="6677000"/>
            <a:ext cx="3672408" cy="240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99" y="3894506"/>
            <a:ext cx="3672409" cy="2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09" y="3894507"/>
            <a:ext cx="3600400" cy="2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608" y="3894900"/>
            <a:ext cx="4313686" cy="239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487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SEMINARS 2024</a:t>
            </a:r>
            <a:endParaRPr lang="bg-BG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1831" y="2930985"/>
            <a:ext cx="11162840" cy="1225735"/>
          </a:xfrm>
        </p:spPr>
        <p:txBody>
          <a:bodyPr>
            <a:normAutofit/>
          </a:bodyPr>
          <a:lstStyle/>
          <a:p>
            <a:r>
              <a:rPr lang="en-US" dirty="0"/>
              <a:t>RD seminar at </a:t>
            </a:r>
            <a:r>
              <a:rPr lang="en-US" dirty="0" smtClean="0"/>
              <a:t>NAA, 14 February 14 2024 </a:t>
            </a:r>
          </a:p>
          <a:p>
            <a:r>
              <a:rPr lang="en-US" dirty="0" smtClean="0"/>
              <a:t>62 attendees</a:t>
            </a:r>
            <a:endParaRPr lang="bg-BG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99" y="6875439"/>
            <a:ext cx="5775008" cy="278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176" y="3858741"/>
            <a:ext cx="3168351" cy="368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04" y="4169863"/>
            <a:ext cx="577310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03" y="6853247"/>
            <a:ext cx="5903024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4"/>
          <a:stretch/>
        </p:blipFill>
        <p:spPr bwMode="auto">
          <a:xfrm>
            <a:off x="5743145" y="3868688"/>
            <a:ext cx="399286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67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SEMINARS 2024</a:t>
            </a:r>
            <a:endParaRPr lang="bg-BG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1831" y="2753351"/>
            <a:ext cx="11162840" cy="971322"/>
          </a:xfrm>
        </p:spPr>
        <p:txBody>
          <a:bodyPr>
            <a:noAutofit/>
          </a:bodyPr>
          <a:lstStyle/>
          <a:p>
            <a:r>
              <a:rPr lang="en-US" dirty="0"/>
              <a:t>RD seminar at </a:t>
            </a:r>
            <a:r>
              <a:rPr lang="en-US" dirty="0" smtClean="0"/>
              <a:t> NBU, 28 February 2024</a:t>
            </a:r>
          </a:p>
          <a:p>
            <a:r>
              <a:rPr lang="en-US" dirty="0" smtClean="0"/>
              <a:t>98 attendees</a:t>
            </a:r>
            <a:endParaRPr lang="bg-BG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52" y="3922400"/>
            <a:ext cx="4000014" cy="224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67" y="3922400"/>
            <a:ext cx="3965237" cy="224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16" y="6604992"/>
            <a:ext cx="3649216" cy="230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46" y="6604992"/>
            <a:ext cx="3754010" cy="233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56" y="6604992"/>
            <a:ext cx="3888432" cy="233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027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68" y="3162300"/>
            <a:ext cx="4619625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ACHIEVEMENTS – APPLICATION form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20794" y="3039796"/>
            <a:ext cx="6554304" cy="63383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New elements in both Application form and participation Rules</a:t>
            </a:r>
          </a:p>
          <a:p>
            <a:r>
              <a:rPr lang="en-US" dirty="0" smtClean="0"/>
              <a:t>The assignment: Creative contest for digital advertising campaign of RD among students (18-25 YO)</a:t>
            </a:r>
          </a:p>
          <a:p>
            <a:r>
              <a:rPr lang="en-US" dirty="0"/>
              <a:t>Focus on </a:t>
            </a:r>
            <a:r>
              <a:rPr lang="en-US" dirty="0" smtClean="0"/>
              <a:t>digital format</a:t>
            </a:r>
          </a:p>
          <a:p>
            <a:r>
              <a:rPr lang="en-US" dirty="0" smtClean="0"/>
              <a:t>Task </a:t>
            </a:r>
            <a:r>
              <a:rPr lang="en-US" dirty="0"/>
              <a:t>for a RD </a:t>
            </a:r>
            <a:r>
              <a:rPr lang="en-US" dirty="0" smtClean="0"/>
              <a:t>slogan/call for action</a:t>
            </a:r>
            <a:endParaRPr lang="en-US" dirty="0"/>
          </a:p>
          <a:p>
            <a:r>
              <a:rPr lang="en-US" dirty="0" smtClean="0"/>
              <a:t>Requirement for available analytical instrument for every project</a:t>
            </a:r>
          </a:p>
          <a:p>
            <a:r>
              <a:rPr lang="en-US" dirty="0"/>
              <a:t>Request for a fuller description of the </a:t>
            </a:r>
            <a:r>
              <a:rPr lang="en-US" dirty="0" smtClean="0"/>
              <a:t>project</a:t>
            </a:r>
          </a:p>
          <a:p>
            <a:r>
              <a:rPr lang="en-US" dirty="0" smtClean="0"/>
              <a:t>Students </a:t>
            </a:r>
            <a:r>
              <a:rPr lang="en-US" dirty="0"/>
              <a:t>faculty identification number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5856" y="2840831"/>
            <a:ext cx="2834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</a:rPr>
              <a:t>The application form</a:t>
            </a:r>
            <a:endParaRPr lang="en-US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01175"/>
      </p:ext>
    </p:extLst>
  </p:cSld>
  <p:clrMapOvr>
    <a:masterClrMapping/>
  </p:clrMapOvr>
</p:sld>
</file>

<file path=ppt/theme/theme1.xml><?xml version="1.0" encoding="utf-8"?>
<a:theme xmlns:a="http://schemas.openxmlformats.org/drawingml/2006/main" name="spiritsEUROPEdef5">
  <a:themeElements>
    <a:clrScheme name="spiritsEUROPEv2">
      <a:dk1>
        <a:srgbClr val="FFFFFF"/>
      </a:dk1>
      <a:lt1>
        <a:srgbClr val="004C99"/>
      </a:lt1>
      <a:dk2>
        <a:srgbClr val="F39900"/>
      </a:dk2>
      <a:lt2>
        <a:srgbClr val="B63D16"/>
      </a:lt2>
      <a:accent1>
        <a:srgbClr val="97BF0C"/>
      </a:accent1>
      <a:accent2>
        <a:srgbClr val="0085CF"/>
      </a:accent2>
      <a:accent3>
        <a:srgbClr val="333333"/>
      </a:accent3>
      <a:accent4>
        <a:srgbClr val="000000"/>
      </a:accent4>
      <a:accent5>
        <a:srgbClr val="AE005F"/>
      </a:accent5>
      <a:accent6>
        <a:srgbClr val="009A49"/>
      </a:accent6>
      <a:hlink>
        <a:srgbClr val="004C99"/>
      </a:hlink>
      <a:folHlink>
        <a:srgbClr val="0085C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spiritsEUROPE-DEFokLast3</Template>
  <TotalTime>6965</TotalTime>
  <Words>1549</Words>
  <Application>Microsoft Office PowerPoint</Application>
  <PresentationFormat>Custom</PresentationFormat>
  <Paragraphs>214</Paragraphs>
  <Slides>46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Courier New</vt:lpstr>
      <vt:lpstr>Trebuchet MS</vt:lpstr>
      <vt:lpstr>spiritsEUROPEdef5</vt:lpstr>
      <vt:lpstr>EVALUATION OF  RD AMONG STUDENTS PROGRAM HOW MUCH AND HOW MANY? 2023-2024 academic year Bulgaria</vt:lpstr>
      <vt:lpstr>SECOND YEAR OF RD PROGRAM “HOW MUCH AND HOW MANY?” EXECUTION </vt:lpstr>
      <vt:lpstr>PROGRAM PARTNERS</vt:lpstr>
      <vt:lpstr>PROGRAM GOALS</vt:lpstr>
      <vt:lpstr>SEMINARS ANNOUNCEMENT</vt:lpstr>
      <vt:lpstr>SEMINARS 2024</vt:lpstr>
      <vt:lpstr>SEMINARS 2024</vt:lpstr>
      <vt:lpstr>SEMINARS 2024</vt:lpstr>
      <vt:lpstr>PROGRAM ACHIEVEMENTS – APPLICATION form</vt:lpstr>
      <vt:lpstr>PROGRAM ACHIEVEMENTS – APPLICATION &amp; RULES</vt:lpstr>
      <vt:lpstr>PROGRAM ACHIEVEMENTS – THE STUDY</vt:lpstr>
      <vt:lpstr>PROGRAM ACHIEVEMENTS – THE STUDY    (WELL-KNOWN TRUTHS)</vt:lpstr>
      <vt:lpstr>PROGRAM ACHIEVEMENTS – THE STUDY (STATEMENTS TO IMPROVE)</vt:lpstr>
      <vt:lpstr>PROGRAM ACHIEVEMENTS – THE STUDY    (SCALE RATINGS)</vt:lpstr>
      <vt:lpstr>PROGRAM ACHIEVEMENTS – THE STUDY  (SCALE RATINGS Cont’d)</vt:lpstr>
      <vt:lpstr>PROGRAM ACHIEVEMENTS – THE SELECTION &amp; JURY</vt:lpstr>
      <vt:lpstr>PROGRAM ACHIEVEMENTS – WINNERS AND 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ACHIEVEMENTS – THE AWARD CEREMONY</vt:lpstr>
      <vt:lpstr>PROGRAM ACHIEVEMENTS – THE AWARD CEREMONY</vt:lpstr>
      <vt:lpstr>PROGRAM ACHIEVEMENTS – THE AWARD CEREMONY</vt:lpstr>
      <vt:lpstr>PROGRAM ACHIEVEMENTS – THE PUBLIC COVERAGE</vt:lpstr>
      <vt:lpstr>PROGRAM ACHIEVEMENTS – THE PUBLIC COVERAGE</vt:lpstr>
      <vt:lpstr>PROGRAM ACHIEVEMENTS – THE PUBLIC COVERAGE</vt:lpstr>
      <vt:lpstr>PROGRAM ACHIEVEMENTS – THE PUBLIC COVERAGE</vt:lpstr>
      <vt:lpstr>PROGRAM ACHIEVEMENTS – CLOSE AND FOLLOW UP </vt:lpstr>
      <vt:lpstr>Pernod-Ricard Bulgaria</vt:lpstr>
      <vt:lpstr>PROGRAM ACHIEVEMENTS – NEXT STEPS</vt:lpstr>
      <vt:lpstr>HERE WE ARE!</vt:lpstr>
      <vt:lpstr>FINAL CONCLUSION</vt:lpstr>
    </vt:vector>
  </TitlesOfParts>
  <Company>acapella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pc-windows</dc:creator>
  <cp:lastModifiedBy>Spirits Bulgaria</cp:lastModifiedBy>
  <cp:revision>1238</cp:revision>
  <dcterms:created xsi:type="dcterms:W3CDTF">2012-11-19T09:08:25Z</dcterms:created>
  <dcterms:modified xsi:type="dcterms:W3CDTF">2024-10-23T10:25:50Z</dcterms:modified>
</cp:coreProperties>
</file>