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"/>
  </p:sldMasterIdLst>
  <p:notesMasterIdLst>
    <p:notesMasterId r:id="rId17"/>
  </p:notesMasterIdLst>
  <p:handoutMasterIdLst>
    <p:handoutMasterId r:id="rId18"/>
  </p:handoutMasterIdLst>
  <p:sldIdLst>
    <p:sldId id="256" r:id="rId2"/>
    <p:sldId id="605" r:id="rId3"/>
    <p:sldId id="607" r:id="rId4"/>
    <p:sldId id="628" r:id="rId5"/>
    <p:sldId id="617" r:id="rId6"/>
    <p:sldId id="625" r:id="rId7"/>
    <p:sldId id="619" r:id="rId8"/>
    <p:sldId id="620" r:id="rId9"/>
    <p:sldId id="623" r:id="rId10"/>
    <p:sldId id="624" r:id="rId11"/>
    <p:sldId id="626" r:id="rId12"/>
    <p:sldId id="618" r:id="rId13"/>
    <p:sldId id="621" r:id="rId14"/>
    <p:sldId id="622" r:id="rId15"/>
    <p:sldId id="616" r:id="rId16"/>
  </p:sldIdLst>
  <p:sldSz cx="13004800" cy="9753600"/>
  <p:notesSz cx="6797675" cy="9926638"/>
  <p:defaultTextStyle>
    <a:defPPr>
      <a:defRPr lang="fr-FR"/>
    </a:defPPr>
    <a:lvl1pPr marL="0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0230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0460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0690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00919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51149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01379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51609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01839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2430" autoAdjust="0"/>
  </p:normalViewPr>
  <p:slideViewPr>
    <p:cSldViewPr>
      <p:cViewPr varScale="1">
        <p:scale>
          <a:sx n="57" d="100"/>
          <a:sy n="57" d="100"/>
        </p:scale>
        <p:origin x="1507" y="7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3954" y="-9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2" y="4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/>
          <a:lstStyle>
            <a:lvl1pPr algn="r">
              <a:defRPr sz="1300"/>
            </a:lvl1pPr>
          </a:lstStyle>
          <a:p>
            <a:fld id="{FEFE78EE-48FC-48C6-9C72-7FD2C8C39DBF}" type="datetime1">
              <a:rPr lang="en-GB" smtClean="0"/>
              <a:pPr/>
              <a:t>21/10/2024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8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2" y="9428588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 anchor="b"/>
          <a:lstStyle>
            <a:lvl1pPr algn="r">
              <a:defRPr sz="1300"/>
            </a:lvl1pPr>
          </a:lstStyle>
          <a:p>
            <a:fld id="{6D5D307B-C696-4153-9A3D-93D2CF55A8CF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834618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2" y="4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/>
          <a:lstStyle>
            <a:lvl1pPr algn="r">
              <a:defRPr sz="1300"/>
            </a:lvl1pPr>
          </a:lstStyle>
          <a:p>
            <a:fld id="{43D2A1D6-18C6-47D2-A021-C74BDE1CF2FE}" type="datetime1">
              <a:rPr lang="en-GB" smtClean="0"/>
              <a:pPr/>
              <a:t>21/10/2024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68" tIns="45983" rIns="91968" bIns="45983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8"/>
            <a:ext cx="5438140" cy="4466987"/>
          </a:xfrm>
          <a:prstGeom prst="rect">
            <a:avLst/>
          </a:prstGeom>
        </p:spPr>
        <p:txBody>
          <a:bodyPr vert="horz" lIns="91968" tIns="45983" rIns="91968" bIns="45983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8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2" y="9428588"/>
            <a:ext cx="2945660" cy="496332"/>
          </a:xfrm>
          <a:prstGeom prst="rect">
            <a:avLst/>
          </a:prstGeom>
        </p:spPr>
        <p:txBody>
          <a:bodyPr vert="horz" lIns="91968" tIns="45983" rIns="91968" bIns="45983" rtlCol="0" anchor="b"/>
          <a:lstStyle>
            <a:lvl1pPr algn="r">
              <a:defRPr sz="1300"/>
            </a:lvl1pPr>
          </a:lstStyle>
          <a:p>
            <a:fld id="{2B2E7062-8DE4-425E-A077-C421BADD908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617867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0230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0460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0690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00919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51149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01379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51609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01839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3D2A1D6-18C6-47D2-A021-C74BDE1CF2FE}" type="datetime1">
              <a:rPr lang="en-GB" smtClean="0"/>
              <a:pPr/>
              <a:t>21/10/2024</a:t>
            </a:fld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E7062-8DE4-425E-A077-C421BADD9080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7527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3"/>
          <p:cNvSpPr>
            <a:spLocks noGrp="1"/>
          </p:cNvSpPr>
          <p:nvPr>
            <p:ph type="body" sz="half" idx="10"/>
          </p:nvPr>
        </p:nvSpPr>
        <p:spPr>
          <a:xfrm>
            <a:off x="1605856" y="8333184"/>
            <a:ext cx="8867669" cy="419453"/>
          </a:xfrm>
        </p:spPr>
        <p:txBody>
          <a:bodyPr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Calibri" pitchFamily="34" charset="0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562540" y="2009281"/>
            <a:ext cx="8292147" cy="2662696"/>
          </a:xfrm>
        </p:spPr>
        <p:txBody>
          <a:bodyPr>
            <a:noAutofit/>
          </a:bodyPr>
          <a:lstStyle>
            <a:lvl1pPr algn="l">
              <a:defRPr sz="5200" b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" name="Sous-titre 2"/>
          <p:cNvSpPr>
            <a:spLocks noGrp="1"/>
          </p:cNvSpPr>
          <p:nvPr>
            <p:ph type="subTitle" idx="1"/>
          </p:nvPr>
        </p:nvSpPr>
        <p:spPr>
          <a:xfrm>
            <a:off x="562540" y="4979211"/>
            <a:ext cx="7066385" cy="1638582"/>
          </a:xfrm>
        </p:spPr>
        <p:txBody>
          <a:bodyPr>
            <a:normAutofit/>
          </a:bodyPr>
          <a:lstStyle>
            <a:lvl1pPr marL="0" indent="0" algn="l">
              <a:buNone/>
              <a:defRPr sz="3600" b="0">
                <a:solidFill>
                  <a:schemeClr val="tx1"/>
                </a:solidFill>
                <a:latin typeface="Calibri" pitchFamily="34" charset="0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pic>
        <p:nvPicPr>
          <p:cNvPr id="6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816" y="-163760"/>
            <a:ext cx="277951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1831" y="2933760"/>
            <a:ext cx="3994044" cy="1433759"/>
          </a:xfrm>
        </p:spPr>
        <p:txBody>
          <a:bodyPr anchor="t"/>
          <a:lstStyle>
            <a:lvl1pPr algn="l">
              <a:defRPr sz="3200" b="1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80697" y="2930985"/>
            <a:ext cx="6963974" cy="5781781"/>
          </a:xfrm>
        </p:spPr>
        <p:txBody>
          <a:bodyPr/>
          <a:lstStyle>
            <a:lvl1pPr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="1" baseline="0">
                <a:solidFill>
                  <a:schemeClr val="bg1"/>
                </a:solidFill>
                <a:latin typeface="Calibri" pitchFamily="34" charset="0"/>
              </a:defRPr>
            </a:lvl1pPr>
            <a:lvl2pPr>
              <a:buClr>
                <a:schemeClr val="tx2"/>
              </a:buClr>
              <a:buSzPct val="100000"/>
              <a:buFont typeface="Arial" pitchFamily="34" charset="0"/>
              <a:buChar char="►"/>
              <a:defRPr sz="2600" baseline="0">
                <a:solidFill>
                  <a:schemeClr val="accent3"/>
                </a:solidFill>
                <a:latin typeface="Calibri" pitchFamily="34" charset="0"/>
              </a:defRPr>
            </a:lvl2pPr>
            <a:lvl3pPr>
              <a:buSzPct val="100000"/>
              <a:buFont typeface="Trebuchet MS" pitchFamily="34" charset="0"/>
              <a:buChar char="●"/>
              <a:defRPr sz="2000" baseline="0">
                <a:solidFill>
                  <a:schemeClr val="accent4"/>
                </a:solidFill>
                <a:latin typeface="Calibri" pitchFamily="34" charset="0"/>
              </a:defRPr>
            </a:lvl3pPr>
            <a:lvl4pPr>
              <a:buClr>
                <a:schemeClr val="bg1"/>
              </a:buClr>
              <a:buFont typeface="Calibri" pitchFamily="34" charset="0"/>
              <a:buChar char="&gt;"/>
              <a:defRPr sz="2000" baseline="0">
                <a:solidFill>
                  <a:schemeClr val="bg1"/>
                </a:solidFill>
                <a:latin typeface="Calibri" pitchFamily="34" charset="0"/>
              </a:defRPr>
            </a:lvl4pPr>
            <a:lvl5pPr>
              <a:defRPr sz="2000" baseline="0">
                <a:solidFill>
                  <a:schemeClr val="accent3"/>
                </a:solidFill>
                <a:latin typeface="Calibri" pitchFamily="34" charset="0"/>
              </a:defRPr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81831" y="4569567"/>
            <a:ext cx="3994044" cy="4143199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600" baseline="0">
                <a:solidFill>
                  <a:schemeClr val="bg1"/>
                </a:solidFill>
                <a:latin typeface="Calibri" pitchFamily="34" charset="0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Calibri" pitchFamily="34" charset="0"/>
              </a:defRPr>
            </a:lvl1pPr>
          </a:lstStyle>
          <a:p>
            <a:fld id="{C77A7054-A3B2-465B-9F89-9FDE8B27E272}" type="datetime1">
              <a:rPr lang="en-GB" smtClean="0"/>
              <a:pPr/>
              <a:t>21/10/2024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Calibri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8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904" y="0"/>
            <a:ext cx="1987426" cy="178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  <a:ln>
            <a:solidFill>
              <a:schemeClr val="tx2"/>
            </a:solidFill>
          </a:ln>
        </p:spPr>
        <p:txBody>
          <a:bodyPr anchor="ctr"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fr-FR" dirty="0" smtClean="0"/>
              <a:t>Cliquez sur l'icône pour ajouter une image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 anchor="ctr">
            <a:normAutofit/>
          </a:bodyPr>
          <a:lstStyle>
            <a:lvl1pPr marL="0" indent="0">
              <a:buNone/>
              <a:defRPr sz="2600">
                <a:solidFill>
                  <a:schemeClr val="bg1"/>
                </a:solidFill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BC327-436C-482E-87A1-E54361E9317C}" type="datetime1">
              <a:rPr lang="en-GB" smtClean="0"/>
              <a:pPr/>
              <a:t>21/10/2024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280000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424D8E65-E7CB-47E3-84CA-9EB5BB37B688}" type="datetime1">
              <a:rPr lang="en-GB" smtClean="0"/>
              <a:pPr/>
              <a:t>21/10/2024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758187" y="9040143"/>
            <a:ext cx="4118187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ctrTitle"/>
          </p:nvPr>
        </p:nvSpPr>
        <p:spPr>
          <a:xfrm>
            <a:off x="562540" y="2009281"/>
            <a:ext cx="8292147" cy="2662696"/>
          </a:xfrm>
        </p:spPr>
        <p:txBody>
          <a:bodyPr>
            <a:noAutofit/>
          </a:bodyPr>
          <a:lstStyle>
            <a:lvl1pPr algn="l">
              <a:defRPr sz="5200" b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5" name="Sous-titre 2"/>
          <p:cNvSpPr>
            <a:spLocks noGrp="1"/>
          </p:cNvSpPr>
          <p:nvPr>
            <p:ph type="subTitle" idx="1"/>
          </p:nvPr>
        </p:nvSpPr>
        <p:spPr>
          <a:xfrm>
            <a:off x="562540" y="4979211"/>
            <a:ext cx="7066385" cy="1638582"/>
          </a:xfrm>
        </p:spPr>
        <p:txBody>
          <a:bodyPr>
            <a:normAutofit/>
          </a:bodyPr>
          <a:lstStyle>
            <a:lvl1pPr marL="0" indent="0" algn="l">
              <a:buNone/>
              <a:defRPr sz="3600" b="0">
                <a:solidFill>
                  <a:schemeClr val="tx1"/>
                </a:solidFill>
                <a:latin typeface="Calibri" pitchFamily="34" charset="0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pic>
        <p:nvPicPr>
          <p:cNvPr id="7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816" y="-163760"/>
            <a:ext cx="277951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apositive de titr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2540" y="2009281"/>
            <a:ext cx="8292147" cy="2662696"/>
          </a:xfrm>
        </p:spPr>
        <p:txBody>
          <a:bodyPr>
            <a:noAutofit/>
          </a:bodyPr>
          <a:lstStyle>
            <a:lvl1pPr algn="l">
              <a:defRPr sz="5200" b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62540" y="4979211"/>
            <a:ext cx="7066385" cy="1638582"/>
          </a:xfrm>
        </p:spPr>
        <p:txBody>
          <a:bodyPr>
            <a:normAutofit/>
          </a:bodyPr>
          <a:lstStyle>
            <a:lvl1pPr marL="0" indent="0" algn="l">
              <a:buNone/>
              <a:defRPr sz="3600" b="0">
                <a:solidFill>
                  <a:schemeClr val="tx1"/>
                </a:solidFill>
                <a:latin typeface="Calibri" pitchFamily="34" charset="0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280000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89906781-79DA-4ABE-B808-C99EB9135CA3}" type="datetime1">
              <a:rPr lang="en-GB" smtClean="0"/>
              <a:pPr/>
              <a:t>21/10/2024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758187" y="9040143"/>
            <a:ext cx="4118187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8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816" y="-163760"/>
            <a:ext cx="277951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apositive de titr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2540" y="2009281"/>
            <a:ext cx="8292147" cy="2662696"/>
          </a:xfrm>
        </p:spPr>
        <p:txBody>
          <a:bodyPr>
            <a:noAutofit/>
          </a:bodyPr>
          <a:lstStyle>
            <a:lvl1pPr algn="l">
              <a:defRPr sz="5200" b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62540" y="4979211"/>
            <a:ext cx="7066385" cy="1638582"/>
          </a:xfrm>
        </p:spPr>
        <p:txBody>
          <a:bodyPr>
            <a:normAutofit/>
          </a:bodyPr>
          <a:lstStyle>
            <a:lvl1pPr marL="0" indent="0" algn="l">
              <a:buNone/>
              <a:defRPr sz="3600" b="0">
                <a:solidFill>
                  <a:schemeClr val="tx1"/>
                </a:solidFill>
                <a:latin typeface="Calibri" pitchFamily="34" charset="0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280000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91CAA991-0A4B-4052-82A1-CBD97FE95421}" type="datetime1">
              <a:rPr lang="en-GB" smtClean="0"/>
              <a:pPr/>
              <a:t>21/10/2024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758187" y="9040143"/>
            <a:ext cx="4118187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8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816" y="-163760"/>
            <a:ext cx="277951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55306" y="882756"/>
            <a:ext cx="9626670" cy="143375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CLIQUER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81831" y="2930985"/>
            <a:ext cx="11162840" cy="5781781"/>
          </a:xfrm>
          <a:noFill/>
          <a:ln>
            <a:noFill/>
          </a:ln>
        </p:spPr>
        <p:txBody>
          <a:bodyPr/>
          <a:lstStyle>
            <a:lvl1pPr algn="l"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="1" baseline="0">
                <a:solidFill>
                  <a:schemeClr val="bg1"/>
                </a:solidFill>
                <a:latin typeface="Calibri" pitchFamily="34" charset="0"/>
              </a:defRPr>
            </a:lvl1pPr>
            <a:lvl2pPr marL="1023984" algn="l">
              <a:buClr>
                <a:schemeClr val="tx2"/>
              </a:buClr>
              <a:buSzPct val="100000"/>
              <a:buFont typeface="Arial" pitchFamily="34" charset="0"/>
              <a:buChar char="►"/>
              <a:defRPr sz="2600" baseline="0">
                <a:solidFill>
                  <a:schemeClr val="accent3"/>
                </a:solidFill>
                <a:latin typeface="Calibri" pitchFamily="34" charset="0"/>
              </a:defRPr>
            </a:lvl2pPr>
            <a:lvl3pPr algn="l">
              <a:buClrTx/>
              <a:buSzPct val="100000"/>
              <a:buFont typeface="Trebuchet MS" pitchFamily="34" charset="0"/>
              <a:buChar char="●"/>
              <a:defRPr sz="2000" baseline="0">
                <a:solidFill>
                  <a:schemeClr val="accent4"/>
                </a:solidFill>
                <a:latin typeface="Calibri" pitchFamily="34" charset="0"/>
              </a:defRPr>
            </a:lvl3pPr>
            <a:lvl4pPr>
              <a:buClr>
                <a:schemeClr val="bg1"/>
              </a:buClr>
              <a:buFont typeface="Calibri" pitchFamily="34" charset="0"/>
              <a:buChar char="&gt;"/>
              <a:defRPr>
                <a:solidFill>
                  <a:schemeClr val="bg1"/>
                </a:solidFill>
                <a:latin typeface="Calibri" pitchFamily="34" charset="0"/>
              </a:defRPr>
            </a:lvl4pPr>
            <a:lvl5pPr>
              <a:buClr>
                <a:schemeClr val="accent3"/>
              </a:buClr>
              <a:defRPr sz="2000" baseline="0">
                <a:solidFill>
                  <a:schemeClr val="accent3"/>
                </a:solidFill>
                <a:latin typeface="Calibri" pitchFamily="34" charset="0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666800" y="9040143"/>
            <a:ext cx="3034453" cy="519289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7B8357D5-2F35-44F4-AB8A-BBBA2D6E62C8}" type="datetime1">
              <a:rPr lang="en-GB" smtClean="0"/>
              <a:pPr/>
              <a:t>21/10/2024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951587" y="9040143"/>
            <a:ext cx="4118187" cy="519289"/>
          </a:xfrm>
          <a:noFill/>
          <a:ln>
            <a:noFill/>
          </a:ln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320107" y="9040143"/>
            <a:ext cx="3034453" cy="519289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888" y="-19744"/>
            <a:ext cx="2109912" cy="185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81831" y="2930984"/>
            <a:ext cx="5427200" cy="5822457"/>
          </a:xfrm>
          <a:noFill/>
          <a:ln>
            <a:noFill/>
          </a:ln>
        </p:spPr>
        <p:txBody>
          <a:bodyPr/>
          <a:lstStyle>
            <a:lvl1pPr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="1">
                <a:solidFill>
                  <a:schemeClr val="bg1"/>
                </a:solidFill>
                <a:latin typeface="Calibri" pitchFamily="34" charset="0"/>
              </a:defRPr>
            </a:lvl1pPr>
            <a:lvl2pPr>
              <a:buClr>
                <a:schemeClr val="tx2"/>
              </a:buClr>
              <a:buSzPct val="100000"/>
              <a:buFont typeface="Arial" pitchFamily="34" charset="0"/>
              <a:buChar char="►"/>
              <a:defRPr sz="2600">
                <a:solidFill>
                  <a:schemeClr val="accent3"/>
                </a:solidFill>
                <a:latin typeface="Calibri" pitchFamily="34" charset="0"/>
              </a:defRPr>
            </a:lvl2pPr>
            <a:lvl3pPr>
              <a:buClr>
                <a:schemeClr val="accent4"/>
              </a:buClr>
              <a:buSzPct val="100000"/>
              <a:buFont typeface="Trebuchet MS" pitchFamily="34" charset="0"/>
              <a:buChar char="●"/>
              <a:defRPr sz="2000">
                <a:solidFill>
                  <a:schemeClr val="accent4"/>
                </a:solidFill>
                <a:latin typeface="Calibri" pitchFamily="34" charset="0"/>
              </a:defRPr>
            </a:lvl3pPr>
            <a:lvl4pPr>
              <a:buClr>
                <a:schemeClr val="bg1"/>
              </a:buClr>
              <a:buFont typeface="Calibri" pitchFamily="34" charset="0"/>
              <a:buChar char="&gt;"/>
              <a:defRPr sz="2000" baseline="0">
                <a:solidFill>
                  <a:schemeClr val="bg1"/>
                </a:solidFill>
                <a:latin typeface="Calibri" pitchFamily="34" charset="0"/>
              </a:defRPr>
            </a:lvl4pPr>
            <a:lvl5pPr>
              <a:defRPr sz="2000" baseline="0">
                <a:solidFill>
                  <a:schemeClr val="accent3"/>
                </a:solidFill>
                <a:latin typeface="Calibri" pitchFamily="34" charset="0"/>
              </a:defRPr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116868" y="2930984"/>
            <a:ext cx="5427803" cy="5822457"/>
          </a:xfrm>
          <a:noFill/>
          <a:ln>
            <a:noFill/>
          </a:ln>
        </p:spPr>
        <p:txBody>
          <a:bodyPr/>
          <a:lstStyle>
            <a:lvl1pPr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="1" baseline="0">
                <a:solidFill>
                  <a:schemeClr val="bg1"/>
                </a:solidFill>
                <a:latin typeface="Calibri" pitchFamily="34" charset="0"/>
              </a:defRPr>
            </a:lvl1pPr>
            <a:lvl2pPr>
              <a:buClr>
                <a:schemeClr val="tx2"/>
              </a:buClr>
              <a:buSzPct val="100000"/>
              <a:buFont typeface="Arial" pitchFamily="34" charset="0"/>
              <a:buChar char="►"/>
              <a:defRPr sz="2600" baseline="0">
                <a:solidFill>
                  <a:schemeClr val="accent3"/>
                </a:solidFill>
                <a:latin typeface="Calibri" pitchFamily="34" charset="0"/>
              </a:defRPr>
            </a:lvl2pPr>
            <a:lvl3pPr>
              <a:buSzPct val="100000"/>
              <a:buFont typeface="Trebuchet MS" pitchFamily="34" charset="0"/>
              <a:buChar char="●"/>
              <a:defRPr sz="2000" baseline="0">
                <a:solidFill>
                  <a:schemeClr val="accent4"/>
                </a:solidFill>
                <a:latin typeface="Calibri" pitchFamily="34" charset="0"/>
              </a:defRPr>
            </a:lvl3pPr>
            <a:lvl4pPr>
              <a:buClr>
                <a:schemeClr val="bg1"/>
              </a:buClr>
              <a:buFont typeface="Calibri" pitchFamily="34" charset="0"/>
              <a:buChar char="&gt;"/>
              <a:defRPr sz="2000" baseline="0">
                <a:solidFill>
                  <a:schemeClr val="bg1"/>
                </a:solidFill>
                <a:latin typeface="Calibri" pitchFamily="34" charset="0"/>
              </a:defRPr>
            </a:lvl4pPr>
            <a:lvl5pPr>
              <a:defRPr sz="2000" baseline="0">
                <a:solidFill>
                  <a:schemeClr val="accent3"/>
                </a:solidFill>
                <a:latin typeface="Calibri" pitchFamily="34" charset="0"/>
              </a:defRPr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50C2-AE08-4D02-A3C3-719178BB3C66}" type="datetime1">
              <a:rPr lang="en-GB" smtClean="0"/>
              <a:pPr/>
              <a:t>21/10/2024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56000" y="882756"/>
            <a:ext cx="9626670" cy="143375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CLIQUER POUR MODIFIER LE STYLE DU TITRE</a:t>
            </a:r>
            <a:endParaRPr lang="fr-FR" dirty="0"/>
          </a:p>
        </p:txBody>
      </p:sp>
      <p:pic>
        <p:nvPicPr>
          <p:cNvPr id="8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904" y="0"/>
            <a:ext cx="1987426" cy="178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81831" y="2930984"/>
            <a:ext cx="5427200" cy="909884"/>
          </a:xfrm>
          <a:noFill/>
          <a:ln>
            <a:noFill/>
          </a:ln>
        </p:spPr>
        <p:txBody>
          <a:bodyPr anchor="t"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Calibri" pitchFamily="34" charset="0"/>
              </a:defRPr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381831" y="3955097"/>
            <a:ext cx="5427200" cy="5018158"/>
          </a:xfrm>
        </p:spPr>
        <p:txBody>
          <a:bodyPr/>
          <a:lstStyle>
            <a:lvl1pPr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aseline="0">
                <a:solidFill>
                  <a:schemeClr val="bg1"/>
                </a:solidFill>
                <a:latin typeface="Calibri" pitchFamily="34" charset="0"/>
              </a:defRPr>
            </a:lvl1pPr>
            <a:lvl2pPr>
              <a:buClr>
                <a:schemeClr val="tx2"/>
              </a:buClr>
              <a:buSzPct val="100000"/>
              <a:buFont typeface="Arial" pitchFamily="34" charset="0"/>
              <a:buChar char="►"/>
              <a:defRPr sz="2600" baseline="0">
                <a:solidFill>
                  <a:schemeClr val="accent3"/>
                </a:solidFill>
                <a:latin typeface="Calibri" pitchFamily="34" charset="0"/>
              </a:defRPr>
            </a:lvl2pPr>
            <a:lvl3pPr>
              <a:buClr>
                <a:schemeClr val="accent4"/>
              </a:buClr>
              <a:buSzPct val="100000"/>
              <a:buFont typeface="Trebuchet MS" pitchFamily="34" charset="0"/>
              <a:buChar char="●"/>
              <a:defRPr sz="2000" baseline="0">
                <a:solidFill>
                  <a:schemeClr val="accent4"/>
                </a:solidFill>
                <a:latin typeface="Calibri" pitchFamily="34" charset="0"/>
              </a:defRPr>
            </a:lvl3pPr>
            <a:lvl4pPr>
              <a:buClr>
                <a:schemeClr val="bg1"/>
              </a:buClr>
              <a:buFont typeface="Calibri" pitchFamily="34" charset="0"/>
              <a:buChar char="&gt;"/>
              <a:defRPr sz="2000" baseline="0">
                <a:solidFill>
                  <a:schemeClr val="bg1"/>
                </a:solidFill>
                <a:latin typeface="Calibri" pitchFamily="34" charset="0"/>
              </a:defRPr>
            </a:lvl4pPr>
            <a:lvl5pPr>
              <a:defRPr sz="2000" baseline="0">
                <a:solidFill>
                  <a:schemeClr val="accent3"/>
                </a:solidFill>
                <a:latin typeface="Calibri" pitchFamily="34" charset="0"/>
              </a:defRPr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7116868" y="2930984"/>
            <a:ext cx="5427803" cy="909884"/>
          </a:xfrm>
        </p:spPr>
        <p:txBody>
          <a:bodyPr anchor="t">
            <a:no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Calibri" pitchFamily="34" charset="0"/>
              </a:defRPr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F0BB-3BCE-46CF-B23A-F7CB70FF3319}" type="datetime1">
              <a:rPr lang="en-GB" smtClean="0"/>
              <a:pPr/>
              <a:t>21/10/2024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14"/>
          </p:nvPr>
        </p:nvSpPr>
        <p:spPr>
          <a:xfrm>
            <a:off x="7116868" y="3955097"/>
            <a:ext cx="5427803" cy="5018158"/>
          </a:xfrm>
        </p:spPr>
        <p:txBody>
          <a:bodyPr/>
          <a:lstStyle>
            <a:lvl1pPr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aseline="0">
                <a:solidFill>
                  <a:schemeClr val="bg1"/>
                </a:solidFill>
                <a:latin typeface="Calibri" pitchFamily="34" charset="0"/>
              </a:defRPr>
            </a:lvl1pPr>
            <a:lvl2pPr>
              <a:buClr>
                <a:schemeClr val="tx2"/>
              </a:buClr>
              <a:buSzPct val="100000"/>
              <a:buFont typeface="Arial" pitchFamily="34" charset="0"/>
              <a:buChar char="►"/>
              <a:defRPr sz="2600" baseline="0">
                <a:solidFill>
                  <a:schemeClr val="accent3"/>
                </a:solidFill>
                <a:latin typeface="Calibri" pitchFamily="34" charset="0"/>
              </a:defRPr>
            </a:lvl2pPr>
            <a:lvl3pPr>
              <a:buSzPct val="100000"/>
              <a:buFont typeface="Trebuchet MS" pitchFamily="34" charset="0"/>
              <a:buChar char="●"/>
              <a:defRPr sz="2000" baseline="0">
                <a:solidFill>
                  <a:schemeClr val="accent4"/>
                </a:solidFill>
                <a:latin typeface="Calibri" pitchFamily="34" charset="0"/>
              </a:defRPr>
            </a:lvl3pPr>
            <a:lvl4pPr>
              <a:buClr>
                <a:schemeClr val="bg1"/>
              </a:buClr>
              <a:buFont typeface="Calibri" pitchFamily="34" charset="0"/>
              <a:buChar char="&gt;"/>
              <a:defRPr sz="2000" baseline="0">
                <a:solidFill>
                  <a:schemeClr val="bg1"/>
                </a:solidFill>
                <a:latin typeface="Calibri" pitchFamily="34" charset="0"/>
              </a:defRPr>
            </a:lvl4pPr>
            <a:lvl5pPr>
              <a:defRPr sz="2000" baseline="0">
                <a:solidFill>
                  <a:schemeClr val="accent3"/>
                </a:solidFill>
                <a:latin typeface="Calibri" pitchFamily="34" charset="0"/>
              </a:defRPr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256000" y="882756"/>
            <a:ext cx="9626670" cy="143375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fr-FR" dirty="0" smtClean="0"/>
              <a:t>CLIQUER POUR MODIFIER LE STYLE DU TITRE</a:t>
            </a:r>
            <a:endParaRPr lang="fr-FR" dirty="0"/>
          </a:p>
        </p:txBody>
      </p:sp>
      <p:pic>
        <p:nvPicPr>
          <p:cNvPr id="10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904" y="0"/>
            <a:ext cx="1987426" cy="170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595E9D-A2ED-4083-9733-FAEB8F4E97B1}" type="datetime1">
              <a:rPr lang="en-GB" smtClean="0"/>
              <a:pPr/>
              <a:t>21/10/2024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255306" y="880640"/>
            <a:ext cx="9626670" cy="1433759"/>
          </a:xfrm>
        </p:spPr>
        <p:txBody>
          <a:bodyPr>
            <a:noAutofit/>
          </a:bodyPr>
          <a:lstStyle>
            <a:lvl1pPr algn="l">
              <a:defRPr sz="3600" b="1" baseline="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CLIQUER POUR MODIFIER LE STYLE DU TITRE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79859-6091-47FA-B5E4-2053E8C51625}" type="datetime1">
              <a:rPr lang="en-GB" smtClean="0"/>
              <a:pPr/>
              <a:t>21/10/2024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0253-FA3D-404D-820F-CC64D03B51F2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55600" y="880640"/>
            <a:ext cx="9626400" cy="1433600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/>
          <a:p>
            <a:r>
              <a:rPr lang="fr-FR" dirty="0" smtClean="0"/>
              <a:t>CLIQUER MODIFIER LE STYLE DU POUR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5856" y="2933760"/>
            <a:ext cx="10657184" cy="5780480"/>
          </a:xfrm>
          <a:prstGeom prst="rect">
            <a:avLst/>
          </a:prstGeom>
        </p:spPr>
        <p:txBody>
          <a:bodyPr vert="horz" lIns="130046" tIns="65023" rIns="130046" bIns="65023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667747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vert="horz" lIns="130046" tIns="65023" rIns="130046" bIns="65023" rtlCol="0" anchor="ctr"/>
          <a:lstStyle>
            <a:lvl1pPr algn="l">
              <a:defRPr sz="1400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fld id="{B757E977-4DD3-4408-825F-98025491F214}" type="datetime1">
              <a:rPr lang="en-GB" smtClean="0"/>
              <a:pPr/>
              <a:t>21/10/2024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911358" y="9040143"/>
            <a:ext cx="4118187" cy="519289"/>
          </a:xfrm>
          <a:prstGeom prst="rect">
            <a:avLst/>
          </a:prstGeom>
          <a:noFill/>
          <a:ln>
            <a:noFill/>
          </a:ln>
        </p:spPr>
        <p:txBody>
          <a:bodyPr vert="horz" lIns="130046" tIns="65023" rIns="130046" bIns="65023" rtlCol="0" anchor="ctr"/>
          <a:lstStyle>
            <a:lvl1pPr algn="l">
              <a:defRPr sz="1400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38704" y="9040143"/>
            <a:ext cx="3034453" cy="519289"/>
          </a:xfrm>
          <a:prstGeom prst="rect">
            <a:avLst/>
          </a:prstGeom>
          <a:noFill/>
          <a:ln>
            <a:noFill/>
          </a:ln>
        </p:spPr>
        <p:txBody>
          <a:bodyPr vert="horz" lIns="130046" tIns="65023" rIns="130046" bIns="65023" rtlCol="0" anchor="ctr"/>
          <a:lstStyle>
            <a:lvl1pPr algn="l">
              <a:defRPr sz="1400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fld id="{EDCD14AE-3D69-4E16-8848-4A8689C12FA6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026" name="Picture 2" descr="D:\My Documents\APVTSN\Templates\Logo\spiritsBulgaria\SPIRITS BULGARIA LOGO Q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586" y="0"/>
            <a:ext cx="2015214" cy="173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300460" rtl="0" eaLnBrk="1" latinLnBrk="0" hangingPunct="1">
        <a:spcBef>
          <a:spcPct val="0"/>
        </a:spcBef>
        <a:buNone/>
        <a:defRPr sz="3600" b="1" kern="1200" baseline="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487672" indent="-487672" algn="l" defTabSz="1300460" rtl="0" eaLnBrk="1" latinLnBrk="0" hangingPunct="1">
        <a:spcBef>
          <a:spcPct val="20000"/>
        </a:spcBef>
        <a:buClr>
          <a:schemeClr val="bg1"/>
        </a:buClr>
        <a:buSzPct val="100000"/>
        <a:buFont typeface="Trebuchet MS" pitchFamily="34" charset="0"/>
        <a:buChar char="●"/>
        <a:defRPr sz="3200" b="1" kern="1200" baseline="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1056623" indent="-406394" algn="l" defTabSz="1300460" rtl="0" eaLnBrk="1" latinLnBrk="0" hangingPunct="1">
        <a:spcBef>
          <a:spcPct val="20000"/>
        </a:spcBef>
        <a:buClr>
          <a:schemeClr val="tx2"/>
        </a:buClr>
        <a:buSzPct val="100000"/>
        <a:buFont typeface="Arial" pitchFamily="34" charset="0"/>
        <a:buChar char="►"/>
        <a:defRPr sz="2600" kern="1200" baseline="0">
          <a:solidFill>
            <a:schemeClr val="accent3"/>
          </a:solidFill>
          <a:latin typeface="Calibri" pitchFamily="34" charset="0"/>
          <a:ea typeface="+mn-ea"/>
          <a:cs typeface="+mn-cs"/>
        </a:defRPr>
      </a:lvl2pPr>
      <a:lvl3pPr marL="1625575" indent="-325115" algn="l" defTabSz="1300460" rtl="0" eaLnBrk="1" latinLnBrk="0" hangingPunct="1">
        <a:spcBef>
          <a:spcPct val="20000"/>
        </a:spcBef>
        <a:buSzPct val="100000"/>
        <a:buFont typeface="Trebuchet MS" pitchFamily="34" charset="0"/>
        <a:buChar char="●"/>
        <a:defRPr sz="2000" kern="1200" baseline="0">
          <a:solidFill>
            <a:schemeClr val="accent4"/>
          </a:solidFill>
          <a:latin typeface="Calibri" pitchFamily="34" charset="0"/>
          <a:ea typeface="+mn-ea"/>
          <a:cs typeface="+mn-cs"/>
        </a:defRPr>
      </a:lvl3pPr>
      <a:lvl4pPr marL="2275804" indent="-325115" algn="l" defTabSz="1300460" rtl="0" eaLnBrk="1" latinLnBrk="0" hangingPunct="1">
        <a:spcBef>
          <a:spcPct val="20000"/>
        </a:spcBef>
        <a:buClr>
          <a:schemeClr val="bg1"/>
        </a:buClr>
        <a:buFont typeface="Calibri" pitchFamily="34" charset="0"/>
        <a:buChar char="&gt;"/>
        <a:defRPr sz="2000" kern="1200" baseline="0">
          <a:solidFill>
            <a:schemeClr val="bg1"/>
          </a:solidFill>
          <a:latin typeface="Calibri" pitchFamily="34" charset="0"/>
          <a:ea typeface="+mn-ea"/>
          <a:cs typeface="+mn-cs"/>
        </a:defRPr>
      </a:lvl4pPr>
      <a:lvl5pPr marL="2926034" indent="-325115" algn="l" defTabSz="130046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»"/>
        <a:defRPr sz="2000" kern="1200" baseline="0">
          <a:solidFill>
            <a:schemeClr val="accent3"/>
          </a:solidFill>
          <a:latin typeface="Calibri" pitchFamily="34" charset="0"/>
          <a:ea typeface="+mn-ea"/>
          <a:cs typeface="+mn-cs"/>
        </a:defRPr>
      </a:lvl5pPr>
      <a:lvl6pPr marL="357626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_2024_06_29_&#1074;&#1080;&#1076;&#1077;&#1086;%20&#1086;&#1085;&#1077;&#1098;&#1088;.docx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half" idx="10"/>
          </p:nvPr>
        </p:nvSpPr>
        <p:spPr>
          <a:xfrm>
            <a:off x="1605856" y="8333184"/>
            <a:ext cx="10801200" cy="419453"/>
          </a:xfrm>
        </p:spPr>
        <p:txBody>
          <a:bodyPr/>
          <a:lstStyle/>
          <a:p>
            <a:pPr algn="r"/>
            <a:r>
              <a:rPr lang="fr-FR" b="0" i="1" dirty="0" err="1" smtClean="0"/>
              <a:t>October</a:t>
            </a:r>
            <a:r>
              <a:rPr lang="fr-FR" b="0" i="1" dirty="0" smtClean="0"/>
              <a:t> </a:t>
            </a:r>
            <a:r>
              <a:rPr lang="en-US" b="0" i="1" dirty="0" smtClean="0"/>
              <a:t>2024                                                 Issued</a:t>
            </a:r>
            <a:r>
              <a:rPr lang="fr-FR" b="0" i="1" dirty="0" smtClean="0"/>
              <a:t> by </a:t>
            </a:r>
            <a:r>
              <a:rPr lang="fr-FR" dirty="0" smtClean="0"/>
              <a:t>spiritsBULGARIA</a:t>
            </a: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453728" y="3366232"/>
            <a:ext cx="8292147" cy="2662696"/>
          </a:xfrm>
        </p:spPr>
        <p:txBody>
          <a:bodyPr/>
          <a:lstStyle/>
          <a:p>
            <a:r>
              <a:rPr lang="en-US" b="1" dirty="0" smtClean="0"/>
              <a:t>ROADPOL SAFETY DAYS</a:t>
            </a:r>
            <a:r>
              <a:rPr lang="en-US" dirty="0" smtClean="0"/>
              <a:t> </a:t>
            </a:r>
            <a:r>
              <a:rPr lang="en-US" b="1" dirty="0" smtClean="0"/>
              <a:t>2024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4800" i="1" dirty="0" smtClean="0"/>
              <a:t>Bulgaria</a:t>
            </a:r>
            <a:endParaRPr lang="fr-FR" sz="4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ROADPOL SAFETY </a:t>
            </a:r>
            <a:r>
              <a:rPr lang="en-US" dirty="0" smtClean="0"/>
              <a:t>WEEK</a:t>
            </a:r>
            <a:r>
              <a:rPr lang="bg-BG" dirty="0" smtClean="0"/>
              <a:t> 2024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30" y="3164608"/>
            <a:ext cx="4184837" cy="2504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184" y="3164481"/>
            <a:ext cx="4032448" cy="2504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4648" y="3164481"/>
            <a:ext cx="4104456" cy="2504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31" y="6100844"/>
            <a:ext cx="4156236" cy="2880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8184" y="6101193"/>
            <a:ext cx="4032448" cy="28800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7003" y="6100843"/>
            <a:ext cx="4122101" cy="288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97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 SAFETY WEEK 2024 PUBLICITY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831" y="2930985"/>
            <a:ext cx="5408601" cy="86569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A specialized police action in connection with the European Day without road deaths is taking place in </a:t>
            </a:r>
            <a:r>
              <a:rPr lang="en-US" dirty="0" err="1" smtClean="0"/>
              <a:t>Perniško</a:t>
            </a:r>
            <a:r>
              <a:rPr lang="en-US" dirty="0" smtClean="0"/>
              <a:t>, BTA, September 16, 20224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848" y="3796681"/>
            <a:ext cx="5256584" cy="3384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450" y="5812904"/>
            <a:ext cx="5602222" cy="376785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924350" y="5020816"/>
            <a:ext cx="5482706" cy="577663"/>
          </a:xfrm>
          <a:prstGeom prst="rect">
            <a:avLst/>
          </a:prstGeom>
          <a:noFill/>
          <a:ln>
            <a:noFill/>
          </a:ln>
        </p:spPr>
        <p:txBody>
          <a:bodyPr vert="horz" lIns="130046" tIns="65023" rIns="130046" bIns="65023" rtlCol="0">
            <a:normAutofit fontScale="55000" lnSpcReduction="20000"/>
          </a:bodyPr>
          <a:lstStyle>
            <a:lvl1pPr marL="487672" indent="-487672" algn="l" defTabSz="130046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Trebuchet MS" pitchFamily="34" charset="0"/>
              <a:buChar char="●"/>
              <a:defRPr sz="3200" b="1" kern="1200" baseline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1023984" indent="-406394" algn="l" defTabSz="130046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Arial" pitchFamily="34" charset="0"/>
              <a:buChar char="►"/>
              <a:defRPr sz="2600" kern="1200" baseline="0">
                <a:solidFill>
                  <a:schemeClr val="accent3"/>
                </a:solidFill>
                <a:latin typeface="Calibri" pitchFamily="34" charset="0"/>
                <a:ea typeface="+mn-ea"/>
                <a:cs typeface="+mn-cs"/>
              </a:defRPr>
            </a:lvl2pPr>
            <a:lvl3pPr marL="1625575" indent="-325115" algn="l" defTabSz="1300460" rtl="0" eaLnBrk="1" latinLnBrk="0" hangingPunct="1">
              <a:spcBef>
                <a:spcPct val="20000"/>
              </a:spcBef>
              <a:buClrTx/>
              <a:buSzPct val="100000"/>
              <a:buFont typeface="Trebuchet MS" pitchFamily="34" charset="0"/>
              <a:buChar char="●"/>
              <a:defRPr sz="2000" kern="1200" baseline="0">
                <a:solidFill>
                  <a:schemeClr val="accent4"/>
                </a:solidFill>
                <a:latin typeface="Calibri" pitchFamily="34" charset="0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spcBef>
                <a:spcPct val="20000"/>
              </a:spcBef>
              <a:buClr>
                <a:schemeClr val="bg1"/>
              </a:buClr>
              <a:buFont typeface="Calibri" pitchFamily="34" charset="0"/>
              <a:buChar char="&gt;"/>
              <a:defRPr sz="2000" kern="1200" baseline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»"/>
              <a:defRPr sz="2000" kern="1200" baseline="0">
                <a:solidFill>
                  <a:schemeClr val="accent3"/>
                </a:solidFill>
                <a:latin typeface="Calibri" pitchFamily="34" charset="0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Road Safety Week </a:t>
            </a:r>
            <a:r>
              <a:rPr lang="en-US" dirty="0" smtClean="0"/>
              <a:t>September </a:t>
            </a:r>
            <a:r>
              <a:rPr lang="en-US" dirty="0"/>
              <a:t>16-22, </a:t>
            </a:r>
            <a:r>
              <a:rPr lang="en-US" dirty="0" smtClean="0"/>
              <a:t>2024 has started, September 17, 20224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78995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CONTEST FOR BEST ROAD SAFETY POLICE OFFICER 2024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2156" y="4856754"/>
            <a:ext cx="2080440" cy="4648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6474" y="4876800"/>
            <a:ext cx="2095682" cy="4618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441" y="4906925"/>
            <a:ext cx="2065199" cy="461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3452" y="4906925"/>
            <a:ext cx="2042337" cy="4618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4882" y="4969682"/>
            <a:ext cx="2103302" cy="4547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366" y="4969682"/>
            <a:ext cx="2108570" cy="45675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366" y="2459839"/>
            <a:ext cx="6240423" cy="2509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7441" y="2459839"/>
            <a:ext cx="6235155" cy="251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08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144" y="4617138"/>
            <a:ext cx="2419568" cy="4435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smtClean="0"/>
              <a:t>NATIONAL CONFERENCE FOR ROAD STRENGTH AND SAFETY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28" y="2572544"/>
            <a:ext cx="5537502" cy="2044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28" y="4617138"/>
            <a:ext cx="2065199" cy="4435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8927" y="4617139"/>
            <a:ext cx="2080440" cy="4435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044" y="7021853"/>
            <a:ext cx="5664075" cy="24634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3044" y="4617137"/>
            <a:ext cx="5664075" cy="24048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2779" y="1823583"/>
            <a:ext cx="7042022" cy="316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11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NATIONAL CONFERENCE FOR ROAD STRENGTH AND SAFETY </a:t>
            </a:r>
            <a:r>
              <a:rPr lang="en-US" dirty="0" smtClean="0"/>
              <a:t>PUBLICITY</a:t>
            </a:r>
            <a:endParaRPr lang="bg-BG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574408" y="3004591"/>
            <a:ext cx="5943600" cy="438848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389832" y="3004591"/>
            <a:ext cx="5112568" cy="654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69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29992" y="4393295"/>
            <a:ext cx="7520940" cy="228370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cap="all" dirty="0" smtClean="0">
                <a:latin typeface="+mj-lt"/>
                <a:ea typeface="+mj-ea"/>
                <a:cs typeface="+mj-cs"/>
              </a:rPr>
              <a:t>THANK YOU FOR YOUR ATTENTION</a:t>
            </a:r>
            <a:endParaRPr lang="bg-BG" sz="6000" cap="all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8" descr="https://cdn2.iconfinder.com/data/icons/ios-7-style-metro-ui-icons/512/MetroUI_Emai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248" y="689302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58652" y="7120581"/>
            <a:ext cx="49685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office@spirits.bg</a:t>
            </a:r>
            <a:endParaRPr lang="bg-B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2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ROADPOL SAFETY DAYS FRAME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7824" y="2932584"/>
            <a:ext cx="11162840" cy="6624736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sz="3500" dirty="0" smtClean="0"/>
              <a:t>Partners</a:t>
            </a:r>
            <a:endParaRPr lang="bg-BG" sz="3500" dirty="0" smtClean="0"/>
          </a:p>
          <a:p>
            <a:pPr lvl="1">
              <a:spcAft>
                <a:spcPts val="1200"/>
              </a:spcAft>
            </a:pPr>
            <a:r>
              <a:rPr lang="en-US" dirty="0" smtClean="0"/>
              <a:t>Directorate of Road Police of Bulgarian Ministry of Internal Affairs</a:t>
            </a:r>
            <a:endParaRPr lang="bg-BG" b="0" dirty="0" smtClean="0"/>
          </a:p>
          <a:p>
            <a:pPr lvl="1">
              <a:spcAft>
                <a:spcPts val="1200"/>
              </a:spcAft>
            </a:pPr>
            <a:r>
              <a:rPr lang="en-US" dirty="0" smtClean="0"/>
              <a:t>Bulgarian Red Cross</a:t>
            </a:r>
            <a:endParaRPr lang="bg-BG" dirty="0" smtClean="0"/>
          </a:p>
          <a:p>
            <a:pPr lvl="1">
              <a:spcAft>
                <a:spcPts val="1200"/>
              </a:spcAft>
            </a:pPr>
            <a:r>
              <a:rPr lang="en-US" dirty="0" smtClean="0"/>
              <a:t>T. </a:t>
            </a:r>
            <a:r>
              <a:rPr lang="en-US" dirty="0" err="1" smtClean="0"/>
              <a:t>Kableshkov</a:t>
            </a:r>
            <a:r>
              <a:rPr lang="en-US" dirty="0" smtClean="0"/>
              <a:t>, University of Transport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The Flyer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The bill you do not want to pay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100 000 pcs </a:t>
            </a:r>
            <a:r>
              <a:rPr lang="en-US" dirty="0" smtClean="0"/>
              <a:t>(vs 40 000 pcs in 2023) with</a:t>
            </a:r>
          </a:p>
          <a:p>
            <a:pPr marL="617590" lvl="1" indent="0">
              <a:spcAft>
                <a:spcPts val="1200"/>
              </a:spcAft>
              <a:buNone/>
            </a:pPr>
            <a:r>
              <a:rPr lang="en-US" dirty="0" smtClean="0"/>
              <a:t>QR codes of all </a:t>
            </a:r>
            <a:r>
              <a:rPr lang="en-US" dirty="0"/>
              <a:t>winning projects from the</a:t>
            </a:r>
          </a:p>
          <a:p>
            <a:pPr marL="617590" lvl="1" indent="0">
              <a:spcAft>
                <a:spcPts val="1200"/>
              </a:spcAft>
              <a:buNone/>
            </a:pPr>
            <a:r>
              <a:rPr lang="en-US" dirty="0" smtClean="0"/>
              <a:t>student </a:t>
            </a:r>
            <a:r>
              <a:rPr lang="en-US" dirty="0"/>
              <a:t>contest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Distributed </a:t>
            </a:r>
            <a:r>
              <a:rPr lang="en-US" dirty="0" smtClean="0"/>
              <a:t>by</a:t>
            </a:r>
            <a:r>
              <a:rPr lang="en-US" dirty="0" smtClean="0"/>
              <a:t> </a:t>
            </a:r>
            <a:r>
              <a:rPr lang="en-US" dirty="0" smtClean="0"/>
              <a:t>our </a:t>
            </a:r>
            <a:r>
              <a:rPr lang="en-US" dirty="0"/>
              <a:t>partners </a:t>
            </a:r>
          </a:p>
          <a:p>
            <a:pPr marL="617590" lvl="1" indent="0">
              <a:spcAft>
                <a:spcPts val="1200"/>
              </a:spcAft>
              <a:buNone/>
            </a:pPr>
            <a:r>
              <a:rPr lang="en-US" dirty="0"/>
              <a:t>     </a:t>
            </a:r>
            <a:r>
              <a:rPr lang="en-US" dirty="0" smtClean="0"/>
              <a:t>mainly </a:t>
            </a:r>
            <a:r>
              <a:rPr lang="en-US" dirty="0" smtClean="0"/>
              <a:t>young </a:t>
            </a:r>
            <a:r>
              <a:rPr lang="en-US" dirty="0"/>
              <a:t>drivers and students</a:t>
            </a:r>
          </a:p>
          <a:p>
            <a:pPr marL="617590" lvl="1" indent="0">
              <a:spcAft>
                <a:spcPts val="1200"/>
              </a:spcAft>
              <a:buNone/>
            </a:pPr>
            <a:endParaRPr lang="bg-BG" dirty="0" smtClean="0"/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b="0" dirty="0" smtClean="0"/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029" y="4516760"/>
            <a:ext cx="4740051" cy="4625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ROADPOL SAFETY DAYS </a:t>
            </a:r>
            <a:r>
              <a:rPr lang="en-US" dirty="0" smtClean="0"/>
              <a:t>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831" y="2930985"/>
            <a:ext cx="10737193" cy="619428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National Day of Road Safety </a:t>
            </a:r>
          </a:p>
          <a:p>
            <a:pPr lvl="1"/>
            <a:r>
              <a:rPr lang="en-US" dirty="0" smtClean="0"/>
              <a:t>June 29, 2024; nationwide</a:t>
            </a:r>
          </a:p>
          <a:p>
            <a:pPr lvl="1"/>
            <a:r>
              <a:rPr lang="en-US" dirty="0" smtClean="0"/>
              <a:t>Flyers distribution and TV interview</a:t>
            </a:r>
          </a:p>
          <a:p>
            <a:r>
              <a:rPr lang="en-US" dirty="0"/>
              <a:t>First Aid Courses for Novice Drivers</a:t>
            </a:r>
            <a:endParaRPr lang="bg-BG" dirty="0"/>
          </a:p>
          <a:p>
            <a:pPr lvl="1"/>
            <a:r>
              <a:rPr lang="en-US" dirty="0"/>
              <a:t>Ongoing; nationwide</a:t>
            </a:r>
          </a:p>
          <a:p>
            <a:pPr lvl="1"/>
            <a:r>
              <a:rPr lang="en-US" dirty="0"/>
              <a:t>Flyers giving to each new driver by the Red Cross at their first aid seminars</a:t>
            </a:r>
          </a:p>
          <a:p>
            <a:r>
              <a:rPr lang="en-US" dirty="0" err="1"/>
              <a:t>Roadpol</a:t>
            </a:r>
            <a:r>
              <a:rPr lang="en-US" dirty="0"/>
              <a:t> Safety Week</a:t>
            </a:r>
          </a:p>
          <a:p>
            <a:pPr lvl="1"/>
            <a:r>
              <a:rPr lang="en-US" dirty="0"/>
              <a:t>September 16-22, </a:t>
            </a:r>
            <a:r>
              <a:rPr lang="en-US" dirty="0" smtClean="0"/>
              <a:t>2024</a:t>
            </a:r>
          </a:p>
          <a:p>
            <a:pPr lvl="1"/>
            <a:r>
              <a:rPr lang="en-US" dirty="0" smtClean="0"/>
              <a:t>Flyers distribution by Road Police officers</a:t>
            </a:r>
            <a:endParaRPr lang="en-US" dirty="0"/>
          </a:p>
          <a:p>
            <a:r>
              <a:rPr lang="en-US" dirty="0" smtClean="0"/>
              <a:t>Contest for Best Road Police Officer </a:t>
            </a:r>
          </a:p>
          <a:p>
            <a:pPr lvl="1"/>
            <a:r>
              <a:rPr lang="en-US" dirty="0" smtClean="0"/>
              <a:t>September 23, 2024; </a:t>
            </a:r>
            <a:r>
              <a:rPr lang="en-US" dirty="0" err="1" smtClean="0"/>
              <a:t>Panagjurishte</a:t>
            </a:r>
            <a:r>
              <a:rPr lang="bg-BG" dirty="0" smtClean="0"/>
              <a:t> </a:t>
            </a:r>
            <a:r>
              <a:rPr lang="en-US" dirty="0" smtClean="0"/>
              <a:t>town</a:t>
            </a:r>
          </a:p>
          <a:p>
            <a:pPr lvl="1"/>
            <a:r>
              <a:rPr lang="en-US" dirty="0" smtClean="0"/>
              <a:t>Flyers distribution by the Red Cross</a:t>
            </a:r>
          </a:p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National Conference for Road Strength and Safety</a:t>
            </a:r>
          </a:p>
          <a:p>
            <a:pPr lvl="1"/>
            <a:r>
              <a:rPr lang="en-US" dirty="0" smtClean="0"/>
              <a:t>October 10, 2024</a:t>
            </a:r>
          </a:p>
          <a:p>
            <a:pPr lvl="1"/>
            <a:r>
              <a:rPr lang="en-US" dirty="0" smtClean="0"/>
              <a:t>RD presentation and flyers distribution to students and </a:t>
            </a:r>
            <a:r>
              <a:rPr lang="en-US" dirty="0" smtClean="0"/>
              <a:t>Sofia technical secondary </a:t>
            </a:r>
            <a:r>
              <a:rPr lang="en-US" dirty="0" smtClean="0"/>
              <a:t>school </a:t>
            </a:r>
            <a:r>
              <a:rPr lang="en-US" dirty="0" smtClean="0"/>
              <a:t>graduate </a:t>
            </a:r>
            <a:endParaRPr lang="en-US" dirty="0" smtClean="0"/>
          </a:p>
          <a:p>
            <a:pPr lvl="1"/>
            <a:r>
              <a:rPr lang="en-US" dirty="0" smtClean="0"/>
              <a:t>Co-partner </a:t>
            </a:r>
            <a:r>
              <a:rPr lang="en-US" dirty="0" smtClean="0"/>
              <a:t>of presentation was the </a:t>
            </a:r>
            <a:r>
              <a:rPr lang="en-US" b="0" dirty="0" smtClean="0">
                <a:solidFill>
                  <a:srgbClr val="333333"/>
                </a:solidFill>
              </a:rPr>
              <a:t>Directorate </a:t>
            </a:r>
            <a:r>
              <a:rPr lang="en-US" b="0" dirty="0">
                <a:solidFill>
                  <a:srgbClr val="333333"/>
                </a:solidFill>
              </a:rPr>
              <a:t>of Road Police of Bulgarian Ministry of Internal </a:t>
            </a:r>
            <a:r>
              <a:rPr lang="en-US" b="0" dirty="0" smtClean="0">
                <a:solidFill>
                  <a:srgbClr val="333333"/>
                </a:solidFill>
              </a:rPr>
              <a:t>Affairs in the face of Deputy Chief Commissioner Maria </a:t>
            </a:r>
            <a:r>
              <a:rPr lang="en-US" b="0" dirty="0" err="1" smtClean="0">
                <a:solidFill>
                  <a:srgbClr val="333333"/>
                </a:solidFill>
              </a:rPr>
              <a:t>Boteva</a:t>
            </a:r>
            <a:endParaRPr lang="bg-BG" b="0" dirty="0">
              <a:solidFill>
                <a:srgbClr val="333333"/>
              </a:solidFill>
            </a:endParaRPr>
          </a:p>
          <a:p>
            <a:pPr lvl="1"/>
            <a:endParaRPr lang="en-US" dirty="0" smtClean="0"/>
          </a:p>
          <a:p>
            <a:endParaRPr lang="bg-BG" dirty="0" smtClean="0"/>
          </a:p>
        </p:txBody>
      </p:sp>
    </p:spTree>
    <p:extLst>
      <p:ext uri="{BB962C8B-B14F-4D97-AF65-F5344CB8AC3E}">
        <p14:creationId xmlns:p14="http://schemas.microsoft.com/office/powerpoint/2010/main" val="36925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101800" y="2930984"/>
            <a:ext cx="5427200" cy="582245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Targets to reach with leaflets</a:t>
            </a:r>
          </a:p>
          <a:p>
            <a:pPr lvl="1"/>
            <a:r>
              <a:rPr lang="en-GB" dirty="0"/>
              <a:t>All universities where we do the students’ contest for digital advertising campaign of responsible </a:t>
            </a:r>
            <a:r>
              <a:rPr lang="en-GB" dirty="0" smtClean="0"/>
              <a:t>drinking</a:t>
            </a:r>
          </a:p>
          <a:p>
            <a:pPr marL="650229" lvl="1" indent="0">
              <a:buNone/>
            </a:pPr>
            <a:endParaRPr lang="en-US" sz="3000" dirty="0"/>
          </a:p>
          <a:p>
            <a:pPr lvl="1"/>
            <a:r>
              <a:rPr lang="en-GB" dirty="0"/>
              <a:t>More cities in Bulgaria through the assistance of Bulgarian Ministry of Internal Affairs</a:t>
            </a:r>
            <a:endParaRPr lang="en-US" sz="3000" dirty="0"/>
          </a:p>
          <a:p>
            <a:pPr lvl="1"/>
            <a:r>
              <a:rPr lang="en-GB" dirty="0"/>
              <a:t>All relevant activities of Bulgarian Red Cross</a:t>
            </a:r>
            <a:endParaRPr lang="en-US" sz="3000" dirty="0"/>
          </a:p>
          <a:p>
            <a:pPr lvl="1"/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42360" y="2930984"/>
            <a:ext cx="6552728" cy="6410312"/>
          </a:xfrm>
        </p:spPr>
        <p:txBody>
          <a:bodyPr>
            <a:normAutofit/>
          </a:bodyPr>
          <a:lstStyle/>
          <a:p>
            <a:r>
              <a:rPr lang="en-US" dirty="0" smtClean="0"/>
              <a:t>Achievements</a:t>
            </a:r>
            <a:endParaRPr lang="en-US" dirty="0"/>
          </a:p>
          <a:p>
            <a:pPr lvl="1"/>
            <a:r>
              <a:rPr lang="en-US" dirty="0" smtClean="0"/>
              <a:t>Leaflets were also distributed to all students at educational seminars of the RD digital contest (254 people)</a:t>
            </a:r>
          </a:p>
          <a:p>
            <a:pPr lvl="2"/>
            <a:r>
              <a:rPr lang="en-US" dirty="0" smtClean="0"/>
              <a:t>Audience of educational seminar at Technical university “T. </a:t>
            </a:r>
            <a:r>
              <a:rPr lang="en-US" dirty="0" err="1" smtClean="0"/>
              <a:t>Kableshkov</a:t>
            </a:r>
            <a:r>
              <a:rPr lang="en-US" dirty="0" smtClean="0"/>
              <a:t>” was widen up with school graduates (36 people)</a:t>
            </a:r>
          </a:p>
          <a:p>
            <a:pPr lvl="1"/>
            <a:r>
              <a:rPr lang="en-US" dirty="0" smtClean="0"/>
              <a:t>27 cities were approached through the volunteers of the Red Cross; Audience of new events included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The biggest achievement were leaflet distribution at first aid courses for novice drivers of the Red Cross </a:t>
            </a:r>
          </a:p>
          <a:p>
            <a:pPr lvl="1"/>
            <a:endParaRPr lang="bg-BG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FOR APPLICATION </a:t>
            </a:r>
            <a:r>
              <a:rPr lang="en-US" dirty="0" smtClean="0"/>
              <a:t>ACHIEVEMENTS vs TARGETS 2024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4896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DAY OF ROAD SAFETY 2024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20" y="2716560"/>
            <a:ext cx="4035916" cy="1891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168" y="2716560"/>
            <a:ext cx="4459495" cy="2611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20" y="4608425"/>
            <a:ext cx="4019354" cy="25006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3663" y="2716560"/>
            <a:ext cx="4027447" cy="2592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5173" y="5328505"/>
            <a:ext cx="4508490" cy="2788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1663" y="5270949"/>
            <a:ext cx="4039448" cy="28462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720" y="7114557"/>
            <a:ext cx="6167488" cy="26064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9209" y="8117159"/>
            <a:ext cx="1897408" cy="15908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46617" y="8104195"/>
            <a:ext cx="2042337" cy="15782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8954" y="7325072"/>
            <a:ext cx="199011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9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</a:t>
            </a:r>
            <a:r>
              <a:rPr lang="en-US" dirty="0"/>
              <a:t>DAY OF ROAD SAFETY </a:t>
            </a:r>
            <a:r>
              <a:rPr lang="en-US" dirty="0" smtClean="0"/>
              <a:t>2024 PUBLICITY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0192" y="3868688"/>
            <a:ext cx="7488832" cy="936103"/>
          </a:xfrm>
        </p:spPr>
        <p:txBody>
          <a:bodyPr>
            <a:normAutofit/>
          </a:bodyPr>
          <a:lstStyle/>
          <a:p>
            <a:r>
              <a:rPr lang="en-US" dirty="0" smtClean="0"/>
              <a:t>TV On-air interview - June 29, 2024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880" y="3364632"/>
            <a:ext cx="2601607" cy="540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36601" y="6356964"/>
            <a:ext cx="457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sp>
        <p:nvSpPr>
          <p:cNvPr id="7" name="Rectangle 6"/>
          <p:cNvSpPr/>
          <p:nvPr/>
        </p:nvSpPr>
        <p:spPr>
          <a:xfrm>
            <a:off x="5068641" y="5064302"/>
            <a:ext cx="65024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 action="ppaction://hlinkfile"/>
              </a:rPr>
              <a:t>https://www.bgonair.bg/a/2-bulgaria/350195-otbelyazvame-natsionalniya-den-na-bezopasnostta-na-dvizhenieto-po-patishtata</a:t>
            </a:r>
            <a:endParaRPr lang="bg-B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66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AID COURSES FOR NOVICE DRIVERS 2024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86" y="2572544"/>
            <a:ext cx="3984901" cy="2274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726" y="2594538"/>
            <a:ext cx="2830738" cy="45723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464" y="2572544"/>
            <a:ext cx="2664296" cy="4618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2760" y="2571676"/>
            <a:ext cx="3109229" cy="4618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658" y="4843282"/>
            <a:ext cx="3973529" cy="2323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658" y="7096055"/>
            <a:ext cx="3842478" cy="2405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6136" y="7096055"/>
            <a:ext cx="4392488" cy="23866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8624" y="6826963"/>
            <a:ext cx="3528366" cy="26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2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ROADPOL SAFETY WEEK</a:t>
            </a:r>
            <a:r>
              <a:rPr lang="bg-BG" dirty="0" smtClean="0"/>
              <a:t> 2024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715" y="2500536"/>
            <a:ext cx="2179509" cy="4663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370" y="3652664"/>
            <a:ext cx="3711262" cy="4930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7478" y="2500536"/>
            <a:ext cx="3705562" cy="2088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8715" y="7164380"/>
            <a:ext cx="2179509" cy="19432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870" y="4588768"/>
            <a:ext cx="2178002" cy="4518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2380" y="4573227"/>
            <a:ext cx="2034716" cy="45344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09" y="2860576"/>
            <a:ext cx="2721713" cy="2162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09" y="5020816"/>
            <a:ext cx="2721713" cy="351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6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ROADPOL SAFETY </a:t>
            </a:r>
            <a:r>
              <a:rPr lang="en-US" dirty="0" smtClean="0"/>
              <a:t>WEEK</a:t>
            </a:r>
            <a:r>
              <a:rPr lang="bg-BG" dirty="0" smtClean="0"/>
              <a:t> 2024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04" y="2932584"/>
            <a:ext cx="4320480" cy="2736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192" y="2932585"/>
            <a:ext cx="4320480" cy="2736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2680" y="2957155"/>
            <a:ext cx="3982120" cy="2711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306" y="6172944"/>
            <a:ext cx="4302878" cy="27363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0192" y="6172944"/>
            <a:ext cx="4320480" cy="2736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2681" y="6172944"/>
            <a:ext cx="3982120" cy="27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2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iritsEUROPEdef5">
  <a:themeElements>
    <a:clrScheme name="spiritsEUROPEv2">
      <a:dk1>
        <a:srgbClr val="FFFFFF"/>
      </a:dk1>
      <a:lt1>
        <a:srgbClr val="004C99"/>
      </a:lt1>
      <a:dk2>
        <a:srgbClr val="F39900"/>
      </a:dk2>
      <a:lt2>
        <a:srgbClr val="B63D16"/>
      </a:lt2>
      <a:accent1>
        <a:srgbClr val="97BF0C"/>
      </a:accent1>
      <a:accent2>
        <a:srgbClr val="0085CF"/>
      </a:accent2>
      <a:accent3>
        <a:srgbClr val="333333"/>
      </a:accent3>
      <a:accent4>
        <a:srgbClr val="000000"/>
      </a:accent4>
      <a:accent5>
        <a:srgbClr val="AE005F"/>
      </a:accent5>
      <a:accent6>
        <a:srgbClr val="009A49"/>
      </a:accent6>
      <a:hlink>
        <a:srgbClr val="004C99"/>
      </a:hlink>
      <a:folHlink>
        <a:srgbClr val="0085C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spiritsEUROPE-DEFokLast3</Template>
  <TotalTime>6230</TotalTime>
  <Words>445</Words>
  <Application>Microsoft Office PowerPoint</Application>
  <PresentationFormat>Custom</PresentationFormat>
  <Paragraphs>62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Trebuchet MS</vt:lpstr>
      <vt:lpstr>spiritsEUROPEdef5</vt:lpstr>
      <vt:lpstr>ROADPOL SAFETY DAYS 2024  Bulgaria</vt:lpstr>
      <vt:lpstr>ROADPOL SAFETY DAYS FRAME</vt:lpstr>
      <vt:lpstr>ROADPOL SAFETY DAYS FRAME</vt:lpstr>
      <vt:lpstr>CALL FOR APPLICATION ACHIEVEMENTS vs TARGETS 2024</vt:lpstr>
      <vt:lpstr>NATIONAL DAY OF ROAD SAFETY 2024</vt:lpstr>
      <vt:lpstr>NATIONAL DAY OF ROAD SAFETY 2024 PUBLICITY</vt:lpstr>
      <vt:lpstr>FIRST AID COURSES FOR NOVICE DRIVERS 2024</vt:lpstr>
      <vt:lpstr>ROADPOL SAFETY WEEK 2024</vt:lpstr>
      <vt:lpstr>ROADPOL SAFETY WEEK 2024</vt:lpstr>
      <vt:lpstr>ROADPOL SAFETY WEEK 2024</vt:lpstr>
      <vt:lpstr>ROAD SAFETY WEEK 2024 PUBLICITY</vt:lpstr>
      <vt:lpstr>CONTEST FOR BEST ROAD SAFETY POLICE OFFICER 2024</vt:lpstr>
      <vt:lpstr>7Th NATIONAL CONFERENCE FOR ROAD STRENGTH AND SAFETY </vt:lpstr>
      <vt:lpstr>7Th NATIONAL CONFERENCE FOR ROAD STRENGTH AND SAFETY PUBLICITY</vt:lpstr>
      <vt:lpstr>PowerPoint Presentation</vt:lpstr>
    </vt:vector>
  </TitlesOfParts>
  <Company>acapella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pc-windows</dc:creator>
  <cp:lastModifiedBy>Spirits Bulgaria</cp:lastModifiedBy>
  <cp:revision>1135</cp:revision>
  <dcterms:created xsi:type="dcterms:W3CDTF">2012-11-19T09:08:25Z</dcterms:created>
  <dcterms:modified xsi:type="dcterms:W3CDTF">2024-10-21T07:05:08Z</dcterms:modified>
</cp:coreProperties>
</file>