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92" r:id="rId3"/>
    <p:sldId id="293" r:id="rId4"/>
    <p:sldId id="294" r:id="rId5"/>
    <p:sldId id="295" r:id="rId6"/>
    <p:sldId id="301" r:id="rId7"/>
    <p:sldId id="300" r:id="rId8"/>
    <p:sldId id="310" r:id="rId9"/>
    <p:sldId id="311" r:id="rId10"/>
    <p:sldId id="306" r:id="rId11"/>
    <p:sldId id="305" r:id="rId12"/>
    <p:sldId id="309" r:id="rId13"/>
    <p:sldId id="312" r:id="rId14"/>
    <p:sldId id="308" r:id="rId15"/>
    <p:sldId id="303" r:id="rId16"/>
    <p:sldId id="302" r:id="rId17"/>
    <p:sldId id="297" r:id="rId18"/>
    <p:sldId id="299" r:id="rId19"/>
    <p:sldId id="285" r:id="rId20"/>
  </p:sldIdLst>
  <p:sldSz cx="10080625" cy="7559675"/>
  <p:notesSz cx="6797675" cy="9926638"/>
  <p:defaultTextStyle>
    <a:defPPr>
      <a:defRPr lang="en-GB"/>
    </a:defPPr>
    <a:lvl1pPr algn="l" defTabSz="449263" rtl="0" fontAlgn="base" hangingPunct="0">
      <a:lnSpc>
        <a:spcPct val="96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42950" indent="-285750" algn="l" defTabSz="449263" rtl="0" fontAlgn="base" hangingPunct="0">
      <a:lnSpc>
        <a:spcPct val="96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143000" indent="-228600" algn="l" defTabSz="449263" rtl="0" fontAlgn="base" hangingPunct="0">
      <a:lnSpc>
        <a:spcPct val="96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600200" indent="-228600" algn="l" defTabSz="449263" rtl="0" fontAlgn="base" hangingPunct="0">
      <a:lnSpc>
        <a:spcPct val="96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057400" indent="-228600" algn="l" defTabSz="449263" rtl="0" fontAlgn="base" hangingPunct="0">
      <a:lnSpc>
        <a:spcPct val="96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74" userDrawn="1">
          <p15:clr>
            <a:srgbClr val="A4A3A4"/>
          </p15:clr>
        </p15:guide>
        <p15:guide id="2" pos="19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3B6D3"/>
    <a:srgbClr val="6DA2C4"/>
    <a:srgbClr val="CCD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>
      <p:cViewPr varScale="1">
        <p:scale>
          <a:sx n="64" d="100"/>
          <a:sy n="64" d="100"/>
        </p:scale>
        <p:origin x="1200" y="7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7566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674"/>
        <p:guide pos="19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325" cy="498174"/>
          </a:xfrm>
          <a:prstGeom prst="rect">
            <a:avLst/>
          </a:prstGeom>
        </p:spPr>
        <p:txBody>
          <a:bodyPr vert="horz" lIns="83786" tIns="41893" rIns="83786" bIns="41893" rtlCol="0"/>
          <a:lstStyle>
            <a:lvl1pPr algn="l">
              <a:defRPr sz="11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quarter" idx="1"/>
          </p:nvPr>
        </p:nvSpPr>
        <p:spPr>
          <a:xfrm>
            <a:off x="3849923" y="1"/>
            <a:ext cx="2946325" cy="498174"/>
          </a:xfrm>
          <a:prstGeom prst="rect">
            <a:avLst/>
          </a:prstGeom>
        </p:spPr>
        <p:txBody>
          <a:bodyPr vert="horz" lIns="83786" tIns="41893" rIns="83786" bIns="41893" rtlCol="0"/>
          <a:lstStyle>
            <a:lvl1pPr algn="r">
              <a:defRPr sz="1100"/>
            </a:lvl1pPr>
          </a:lstStyle>
          <a:p>
            <a:fld id="{25A4F053-83FC-4839-B310-E6C106C18B9A}" type="datetimeFigureOut">
              <a:rPr lang="sk-SK" smtClean="0"/>
              <a:t>24.6.2016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2"/>
          </p:nvPr>
        </p:nvSpPr>
        <p:spPr>
          <a:xfrm>
            <a:off x="0" y="9428464"/>
            <a:ext cx="2946325" cy="498174"/>
          </a:xfrm>
          <a:prstGeom prst="rect">
            <a:avLst/>
          </a:prstGeom>
        </p:spPr>
        <p:txBody>
          <a:bodyPr vert="horz" lIns="83786" tIns="41893" rIns="83786" bIns="41893" rtlCol="0" anchor="b"/>
          <a:lstStyle>
            <a:lvl1pPr algn="l">
              <a:defRPr sz="1100"/>
            </a:lvl1pPr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3"/>
          </p:nvPr>
        </p:nvSpPr>
        <p:spPr>
          <a:xfrm>
            <a:off x="3849923" y="9428464"/>
            <a:ext cx="2946325" cy="498174"/>
          </a:xfrm>
          <a:prstGeom prst="rect">
            <a:avLst/>
          </a:prstGeom>
        </p:spPr>
        <p:txBody>
          <a:bodyPr vert="horz" lIns="83786" tIns="41893" rIns="83786" bIns="41893" rtlCol="0" anchor="b"/>
          <a:lstStyle>
            <a:lvl1pPr algn="r">
              <a:defRPr sz="1100"/>
            </a:lvl1pPr>
          </a:lstStyle>
          <a:p>
            <a:fld id="{113460D1-DEA6-44D2-91DA-692A5FA2EC3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387897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59350" cy="372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9482" y="4714970"/>
            <a:ext cx="5437284" cy="446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sk-SK" altLang="sk-SK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1" y="0"/>
            <a:ext cx="2949180" cy="49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663310" algn="l"/>
                <a:tab pos="1326619" algn="l"/>
                <a:tab pos="1989929" algn="l"/>
                <a:tab pos="2653238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sk-SK" altLang="sk-SK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847068" y="0"/>
            <a:ext cx="2949180" cy="49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663310" algn="l"/>
                <a:tab pos="1326619" algn="l"/>
                <a:tab pos="1989929" algn="l"/>
                <a:tab pos="2653238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sk-SK" altLang="sk-SK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1" y="9429937"/>
            <a:ext cx="2949180" cy="49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663310" algn="l"/>
                <a:tab pos="1326619" algn="l"/>
                <a:tab pos="1989929" algn="l"/>
                <a:tab pos="2653238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sk-SK" altLang="sk-SK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3847068" y="9429937"/>
            <a:ext cx="2949180" cy="49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663310" algn="l"/>
                <a:tab pos="1326619" algn="l"/>
                <a:tab pos="1989929" algn="l"/>
                <a:tab pos="2653238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fld id="{D3348369-9CBF-4B25-BB38-84BF28BE76FA}" type="slidenum">
              <a:rPr lang="sk-SK" altLang="sk-SK"/>
              <a:pPr/>
              <a:t>‹#›</a:t>
            </a:fld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37693608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1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0938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714969"/>
            <a:ext cx="5438711" cy="446735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11659128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11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26054607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12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1857795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14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31915777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15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39191817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16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29152353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17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3740571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2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2664493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3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959546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4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1445183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5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2914651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6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2868374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7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3239997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8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2362737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690A5-9A96-4D7D-A1A7-FC6A2F6CBEB2}" type="slidenum">
              <a:rPr lang="sk-SK" altLang="sk-SK"/>
              <a:pPr/>
              <a:t>10</a:t>
            </a:fld>
            <a:endParaRPr lang="sk-SK" altLang="sk-SK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28688" y="749300"/>
            <a:ext cx="4938712" cy="37036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690086"/>
            <a:ext cx="5438711" cy="44437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1825235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smtClean="0"/>
              <a:t>Upravte štýl predlohy podnadpisov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98715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43559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7305675" y="1260475"/>
            <a:ext cx="2266950" cy="4857750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503238" y="1260475"/>
            <a:ext cx="6650037" cy="4857750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02531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60674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</p:spTree>
    <p:extLst>
      <p:ext uri="{BB962C8B-B14F-4D97-AF65-F5344CB8AC3E}">
        <p14:creationId xmlns:p14="http://schemas.microsoft.com/office/powerpoint/2010/main" val="1526448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503238" y="2519363"/>
            <a:ext cx="4457700" cy="3598862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5113338" y="2519363"/>
            <a:ext cx="4459287" cy="3598862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4954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66108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64391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0672" y="107429"/>
            <a:ext cx="1656184" cy="1054437"/>
          </a:xfrm>
          <a:prstGeom prst="rect">
            <a:avLst/>
          </a:prstGeom>
        </p:spPr>
      </p:pic>
      <p:pic>
        <p:nvPicPr>
          <p:cNvPr id="5" name="Obrázok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08264" y="256726"/>
            <a:ext cx="3273281" cy="75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242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</p:spTree>
    <p:extLst>
      <p:ext uri="{BB962C8B-B14F-4D97-AF65-F5344CB8AC3E}">
        <p14:creationId xmlns:p14="http://schemas.microsoft.com/office/powerpoint/2010/main" val="3780479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</p:spTree>
    <p:extLst>
      <p:ext uri="{BB962C8B-B14F-4D97-AF65-F5344CB8AC3E}">
        <p14:creationId xmlns:p14="http://schemas.microsoft.com/office/powerpoint/2010/main" val="3669937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1260475"/>
            <a:ext cx="9069387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k-SK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2519363"/>
            <a:ext cx="9069387" cy="359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612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k-SK" smtClean="0"/>
              <a:t>Click to edit the outline text format</a:t>
            </a:r>
          </a:p>
          <a:p>
            <a:pPr lvl="1"/>
            <a:r>
              <a:rPr lang="en-GB" altLang="sk-SK" smtClean="0"/>
              <a:t>Second Outline Level</a:t>
            </a:r>
          </a:p>
          <a:p>
            <a:pPr lvl="2"/>
            <a:r>
              <a:rPr lang="en-GB" altLang="sk-SK" smtClean="0"/>
              <a:t>Third Outline Level</a:t>
            </a:r>
          </a:p>
          <a:p>
            <a:pPr lvl="3"/>
            <a:r>
              <a:rPr lang="en-GB" altLang="sk-SK" smtClean="0"/>
              <a:t>Fourth Outline Level</a:t>
            </a:r>
          </a:p>
          <a:p>
            <a:pPr lvl="4"/>
            <a:r>
              <a:rPr lang="en-GB" altLang="sk-SK" smtClean="0"/>
              <a:t>Fifth Outline Level</a:t>
            </a:r>
          </a:p>
          <a:p>
            <a:pPr lvl="4"/>
            <a:r>
              <a:rPr lang="en-GB" altLang="sk-SK" smtClean="0"/>
              <a:t>Sixth Outline Level</a:t>
            </a:r>
          </a:p>
          <a:p>
            <a:pPr lvl="4"/>
            <a:r>
              <a:rPr lang="en-GB" altLang="sk-SK" smtClean="0"/>
              <a:t>Seventh Outline Level</a:t>
            </a:r>
          </a:p>
          <a:p>
            <a:pPr lvl="4"/>
            <a:r>
              <a:rPr lang="en-GB" altLang="sk-SK" smtClean="0"/>
              <a:t>Eighth Outline Level</a:t>
            </a:r>
          </a:p>
          <a:p>
            <a:pPr lvl="4"/>
            <a:r>
              <a:rPr lang="en-GB" altLang="sk-SK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eaLnBrk="1" fontAlgn="base" hangingPunct="1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1" fontAlgn="base" hangingPunct="1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143000" indent="-228600" algn="ctr" defTabSz="449263" rtl="0" eaLnBrk="1" fontAlgn="base" hangingPunct="1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3pPr>
      <a:lvl4pPr marL="1600200" indent="-228600" algn="ctr" defTabSz="449263" rtl="0" eaLnBrk="1" fontAlgn="base" hangingPunct="1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4pPr>
      <a:lvl5pPr marL="2057400" indent="-228600" algn="ctr" defTabSz="449263" rtl="0" eaLnBrk="1" fontAlgn="base" hangingPunct="1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2514600" indent="-228600" algn="ctr" defTabSz="449263" rtl="0" eaLnBrk="1" fontAlgn="base" hangingPunct="1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2971800" indent="-228600" algn="ctr" defTabSz="449263" rtl="0" eaLnBrk="1" fontAlgn="base" hangingPunct="1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3429000" indent="-228600" algn="ctr" defTabSz="449263" rtl="0" eaLnBrk="1" fontAlgn="base" hangingPunct="1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3886200" indent="-228600" algn="ctr" defTabSz="449263" rtl="0" eaLnBrk="1" fontAlgn="base" hangingPunct="1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defTabSz="449263" rtl="0" eaLnBrk="1" fontAlgn="base" hangingPunct="1">
        <a:lnSpc>
          <a:spcPct val="96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lnSpc>
          <a:spcPct val="96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lnSpc>
          <a:spcPct val="96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lnSpc>
          <a:spcPct val="96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hyperlink" Target="http://www.google.sk/url?sa=i&amp;rct=j&amp;q=&amp;esrc=s&amp;source=images&amp;cd=&amp;cad=rja&amp;uact=8&amp;ved=0ahUKEwic1b3glPzKAhUKVxoKHQGUAkMQjRwIBw&amp;url=http://spirits.eu/&amp;psig=AFQjCNFgsc2EVW_EMpHbH-LyL6k4rFAAEQ&amp;ust=1455707900430791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hyperlink" Target="http://www.google.ch/url?sa=i&amp;rct=j&amp;q=&amp;esrc=s&amp;source=images&amp;cd=&amp;cad=rja&amp;uact=8&amp;ved=0ahUKEwiIu5z-kvzKAhUBRBQKHa8EA8kQjRwIBw&amp;url=http://www.oldherold.sk/&amp;psig=AFQjCNGHnR97xH15t0vCSobLZlr2WLqoYw&amp;ust=1455707447351218" TargetMode="External"/><Relationship Id="rId5" Type="http://schemas.openxmlformats.org/officeDocument/2006/relationships/image" Target="../media/image6.png"/><Relationship Id="rId15" Type="http://schemas.openxmlformats.org/officeDocument/2006/relationships/image" Target="../media/image14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/>
          <p:cNvSpPr txBox="1"/>
          <p:nvPr/>
        </p:nvSpPr>
        <p:spPr>
          <a:xfrm>
            <a:off x="575816" y="1691605"/>
            <a:ext cx="8928992" cy="2751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i="1" dirty="0" smtClean="0"/>
              <a:t>Tlačová konferencia </a:t>
            </a:r>
          </a:p>
          <a:p>
            <a:pPr algn="ctr"/>
            <a:r>
              <a:rPr lang="sk-SK" sz="2400" i="1" dirty="0" smtClean="0"/>
              <a:t>28.júna 2016</a:t>
            </a:r>
          </a:p>
          <a:p>
            <a:pPr algn="just"/>
            <a:endParaRPr lang="sk-SK" sz="2400" b="1" dirty="0"/>
          </a:p>
          <a:p>
            <a:pPr algn="just"/>
            <a:endParaRPr lang="sk-SK" sz="2400" b="1" dirty="0" smtClean="0"/>
          </a:p>
          <a:p>
            <a:pPr algn="just"/>
            <a:endParaRPr lang="sk-SK" sz="2400" b="1" dirty="0" smtClean="0"/>
          </a:p>
          <a:p>
            <a:pPr algn="ctr"/>
            <a:r>
              <a:rPr lang="sk-SK" sz="4200" b="1" dirty="0" smtClean="0">
                <a:solidFill>
                  <a:srgbClr val="83B6D3"/>
                </a:solidFill>
              </a:rPr>
              <a:t>Vitajte!</a:t>
            </a:r>
            <a:endParaRPr lang="sk-SK" sz="4200" dirty="0" smtClean="0">
              <a:solidFill>
                <a:srgbClr val="83B6D3"/>
              </a:solidFill>
            </a:endParaRPr>
          </a:p>
          <a:p>
            <a:endParaRPr lang="sk-SK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300158"/>
            <a:ext cx="7344569" cy="5071967"/>
          </a:xfrm>
          <a:prstGeom prst="rect">
            <a:avLst/>
          </a:prstGeom>
        </p:spPr>
      </p:pic>
      <p:sp>
        <p:nvSpPr>
          <p:cNvPr id="4" name="BlokTextu 1"/>
          <p:cNvSpPr txBox="1"/>
          <p:nvPr/>
        </p:nvSpPr>
        <p:spPr>
          <a:xfrm>
            <a:off x="503808" y="1115541"/>
            <a:ext cx="8928992" cy="890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sk-SK" dirty="0">
              <a:solidFill>
                <a:srgbClr val="FF0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sk-SK" b="1" i="1" dirty="0" smtClean="0">
                <a:solidFill>
                  <a:srgbClr val="83B6D3"/>
                </a:solidFill>
              </a:rPr>
              <a:t>Avšak problémom zostáva konzumácia alkoholu mladistvými</a:t>
            </a:r>
          </a:p>
          <a:p>
            <a:pPr marL="285750" indent="-285750" algn="just">
              <a:buFontTx/>
              <a:buChar char="-"/>
            </a:pP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BlokTextu 2"/>
          <p:cNvSpPr txBox="1"/>
          <p:nvPr/>
        </p:nvSpPr>
        <p:spPr>
          <a:xfrm>
            <a:off x="6972082" y="2051645"/>
            <a:ext cx="3108543" cy="17174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200" b="1" dirty="0" smtClean="0">
                <a:solidFill>
                  <a:srgbClr val="83B6D3"/>
                </a:solidFill>
              </a:rPr>
              <a:t>V r.2015 záchranári </a:t>
            </a:r>
          </a:p>
          <a:p>
            <a:r>
              <a:rPr lang="sk-SK" sz="2200" b="1" dirty="0" smtClean="0">
                <a:solidFill>
                  <a:srgbClr val="83B6D3"/>
                </a:solidFill>
              </a:rPr>
              <a:t>na Slovensku ošetrili </a:t>
            </a:r>
          </a:p>
          <a:p>
            <a:r>
              <a:rPr lang="sk-SK" sz="2200" b="1" dirty="0" smtClean="0">
                <a:solidFill>
                  <a:srgbClr val="83B6D3"/>
                </a:solidFill>
              </a:rPr>
              <a:t>221 prípadov opitosti </a:t>
            </a:r>
          </a:p>
          <a:p>
            <a:r>
              <a:rPr lang="sk-SK" sz="2200" b="1" dirty="0" smtClean="0">
                <a:solidFill>
                  <a:srgbClr val="83B6D3"/>
                </a:solidFill>
              </a:rPr>
              <a:t>detí a mladistvých </a:t>
            </a:r>
          </a:p>
          <a:p>
            <a:r>
              <a:rPr lang="sk-SK" sz="2200" b="1" dirty="0" smtClean="0">
                <a:solidFill>
                  <a:srgbClr val="83B6D3"/>
                </a:solidFill>
              </a:rPr>
              <a:t>do 18 rokov</a:t>
            </a:r>
            <a:endParaRPr lang="sk-SK" sz="2200" b="1" dirty="0">
              <a:solidFill>
                <a:srgbClr val="83B6D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0127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/>
          <p:cNvPicPr>
            <a:picLocks noChangeAspect="1"/>
          </p:cNvPicPr>
          <p:nvPr/>
        </p:nvPicPr>
        <p:blipFill rotWithShape="1">
          <a:blip r:embed="rId3"/>
          <a:srcRect t="11595" b="1418"/>
          <a:stretch/>
        </p:blipFill>
        <p:spPr>
          <a:xfrm>
            <a:off x="1079872" y="1475581"/>
            <a:ext cx="7878290" cy="475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684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342" y="1331565"/>
            <a:ext cx="8110952" cy="488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6432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920" y="1359292"/>
            <a:ext cx="7056784" cy="495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00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880" y="1323569"/>
            <a:ext cx="7848872" cy="498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864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kTextu 2"/>
          <p:cNvSpPr txBox="1"/>
          <p:nvPr/>
        </p:nvSpPr>
        <p:spPr>
          <a:xfrm>
            <a:off x="4500238" y="5508029"/>
            <a:ext cx="108074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000" b="1" dirty="0" smtClean="0">
                <a:solidFill>
                  <a:schemeClr val="bg1"/>
                </a:solidFill>
              </a:rPr>
              <a:t>83%!</a:t>
            </a:r>
            <a:endParaRPr lang="sk-SK" sz="3000" b="1" dirty="0">
              <a:solidFill>
                <a:schemeClr val="bg1"/>
              </a:solidFill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813" y="1331565"/>
            <a:ext cx="8223963" cy="493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706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/>
          <p:cNvSpPr txBox="1"/>
          <p:nvPr/>
        </p:nvSpPr>
        <p:spPr>
          <a:xfrm>
            <a:off x="503808" y="1691605"/>
            <a:ext cx="9217024" cy="399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solidFill>
                  <a:srgbClr val="83B6D3"/>
                </a:solidFill>
              </a:rPr>
              <a:t>PRÁVE PRETO - HOVORME O ALKOHOLE:</a:t>
            </a:r>
          </a:p>
          <a:p>
            <a:endParaRPr lang="sk-SK" sz="2400" dirty="0" smtClean="0">
              <a:solidFill>
                <a:srgbClr val="83B6D3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sk-SK" sz="2400" dirty="0" smtClean="0">
                <a:solidFill>
                  <a:srgbClr val="83B6D3"/>
                </a:solidFill>
              </a:rPr>
              <a:t>Web </a:t>
            </a:r>
            <a:r>
              <a:rPr lang="sk-SK" sz="2400" dirty="0">
                <a:solidFill>
                  <a:srgbClr val="83B6D3"/>
                </a:solidFill>
              </a:rPr>
              <a:t>stránka – deti, rodičia, školy </a:t>
            </a:r>
          </a:p>
          <a:p>
            <a:pPr marL="1085850" lvl="1" indent="-342900" algn="just">
              <a:buFont typeface="Wingdings" panose="05000000000000000000" pitchFamily="2" charset="2"/>
              <a:buChar char="§"/>
            </a:pPr>
            <a:r>
              <a:rPr lang="sk-SK" sz="2400" dirty="0" smtClean="0"/>
              <a:t>Aktuálne informácie</a:t>
            </a:r>
          </a:p>
          <a:p>
            <a:pPr marL="1085850" lvl="1" indent="-342900" algn="just">
              <a:buFont typeface="Wingdings" panose="05000000000000000000" pitchFamily="2" charset="2"/>
              <a:buChar char="§"/>
            </a:pPr>
            <a:r>
              <a:rPr lang="sk-SK" sz="2400" dirty="0" smtClean="0"/>
              <a:t>Modelové situácie</a:t>
            </a:r>
          </a:p>
          <a:p>
            <a:pPr marL="1085850" lvl="1" indent="-342900" algn="just">
              <a:buFont typeface="Wingdings" panose="05000000000000000000" pitchFamily="2" charset="2"/>
              <a:buChar char="§"/>
            </a:pPr>
            <a:r>
              <a:rPr lang="sk-SK" sz="2400" dirty="0" smtClean="0"/>
              <a:t>Rady, tipy, odporúčania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sk-SK" sz="2400" dirty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sk-SK" sz="2400" b="1" dirty="0">
                <a:solidFill>
                  <a:srgbClr val="83B6D3"/>
                </a:solidFill>
              </a:rPr>
              <a:t>Interaktívne hodiny na </a:t>
            </a:r>
            <a:r>
              <a:rPr lang="sk-SK" sz="2400" b="1" dirty="0" smtClean="0">
                <a:solidFill>
                  <a:srgbClr val="83B6D3"/>
                </a:solidFill>
              </a:rPr>
              <a:t>školách – pre žiakov 7.ročníkov ZŠ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sk-SK" sz="2400" dirty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sk-SK" sz="2400" dirty="0" smtClean="0"/>
              <a:t>Spätná väzba: dotazníky</a:t>
            </a:r>
          </a:p>
          <a:p>
            <a:pPr algn="just"/>
            <a:endParaRPr lang="sk-SK" sz="2400" dirty="0" smtClean="0"/>
          </a:p>
        </p:txBody>
      </p:sp>
    </p:spTree>
    <p:extLst>
      <p:ext uri="{BB962C8B-B14F-4D97-AF65-F5344CB8AC3E}">
        <p14:creationId xmlns:p14="http://schemas.microsoft.com/office/powerpoint/2010/main" val="25950215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/>
          <p:cNvSpPr txBox="1"/>
          <p:nvPr/>
        </p:nvSpPr>
        <p:spPr>
          <a:xfrm>
            <a:off x="575816" y="1475581"/>
            <a:ext cx="8928992" cy="5329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2400" b="1" dirty="0">
                <a:solidFill>
                  <a:srgbClr val="83B6D3"/>
                </a:solidFill>
              </a:rPr>
              <a:t>HOVORME O ALKOHOLE </a:t>
            </a:r>
            <a:endParaRPr lang="sk-SK" sz="2400" b="1" dirty="0" smtClean="0">
              <a:solidFill>
                <a:srgbClr val="83B6D3"/>
              </a:solidFill>
            </a:endParaRPr>
          </a:p>
          <a:p>
            <a:pPr algn="just"/>
            <a:endParaRPr lang="sk-SK" altLang="sk-SK" sz="2400" dirty="0" smtClean="0">
              <a:latin typeface="+mj-lt"/>
              <a:ea typeface="Calibri Bold" panose="020F0702030404030204" pitchFamily="34" charset="0"/>
              <a:cs typeface="Calibri Bold" panose="020F0702030404030204" pitchFamily="34" charset="0"/>
              <a:sym typeface="Calibri Bold" panose="020F0702030404030204" pitchFamily="34" charset="0"/>
            </a:endParaRPr>
          </a:p>
          <a:p>
            <a:pPr algn="just"/>
            <a:r>
              <a:rPr lang="sk-SK" altLang="sk-SK" sz="2400" u="sng" dirty="0" smtClean="0">
                <a:latin typeface="+mj-lt"/>
                <a:ea typeface="Calibri Bold" panose="020F0702030404030204" pitchFamily="34" charset="0"/>
                <a:cs typeface="Calibri Bold" panose="020F0702030404030204" pitchFamily="34" charset="0"/>
                <a:sym typeface="Calibri Bold" panose="020F0702030404030204" pitchFamily="34" charset="0"/>
              </a:rPr>
              <a:t>Výsledky za </a:t>
            </a:r>
            <a:r>
              <a:rPr lang="sk-SK" altLang="sk-SK" sz="2400" u="sng" dirty="0" err="1" smtClean="0">
                <a:latin typeface="+mj-lt"/>
                <a:ea typeface="Calibri Bold" panose="020F0702030404030204" pitchFamily="34" charset="0"/>
                <a:cs typeface="Calibri Bold" panose="020F0702030404030204" pitchFamily="34" charset="0"/>
                <a:sym typeface="Calibri Bold" panose="020F0702030404030204" pitchFamily="34" charset="0"/>
              </a:rPr>
              <a:t>šk.rok</a:t>
            </a:r>
            <a:r>
              <a:rPr lang="sk-SK" altLang="sk-SK" sz="2400" u="sng" dirty="0" smtClean="0">
                <a:latin typeface="+mj-lt"/>
                <a:ea typeface="Calibri Bold" panose="020F0702030404030204" pitchFamily="34" charset="0"/>
                <a:cs typeface="Calibri Bold" panose="020F0702030404030204" pitchFamily="34" charset="0"/>
                <a:sym typeface="Calibri Bold" panose="020F0702030404030204" pitchFamily="34" charset="0"/>
              </a:rPr>
              <a:t> 2015/2016:</a:t>
            </a:r>
            <a:endParaRPr lang="sk-SK" altLang="sk-SK" sz="2400" u="sng" dirty="0" smtClean="0">
              <a:latin typeface="+mj-lt"/>
              <a:ea typeface="Calibri Bold" panose="020F0702030404030204" pitchFamily="34" charset="0"/>
              <a:cs typeface="Calibri Bold" panose="020F0702030404030204" pitchFamily="34" charset="0"/>
              <a:sym typeface="Calibri Bold" panose="020F070203040403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buFontTx/>
              <a:buChar char="-"/>
            </a:pPr>
            <a:endParaRPr lang="sk-SK" altLang="sk-SK" sz="2400" dirty="0">
              <a:latin typeface="+mj-lt"/>
              <a:sym typeface="Calibri Bold" panose="020F0702030404030204" pitchFamily="34" charset="0"/>
            </a:endParaRPr>
          </a:p>
          <a:p>
            <a:pPr marL="382588" indent="-342900" algn="just">
              <a:lnSpc>
                <a:spcPct val="80000"/>
              </a:lnSpc>
              <a:buFontTx/>
              <a:buChar char="-"/>
              <a:defRPr/>
            </a:pPr>
            <a:r>
              <a:rPr lang="sk-SK" sz="2400" dirty="0" smtClean="0">
                <a:latin typeface="+mj-lt"/>
              </a:rPr>
              <a:t>200 interaktívnych prednášok pre viac ako 4 000 žiakov 7. ročníkov na školách po celej SR v spolupráci z OZ </a:t>
            </a:r>
            <a:r>
              <a:rPr lang="sk-SK" sz="2400" dirty="0" err="1" smtClean="0">
                <a:latin typeface="+mj-lt"/>
              </a:rPr>
              <a:t>Sananim</a:t>
            </a:r>
            <a:endParaRPr lang="sk-SK" sz="2400" dirty="0" smtClean="0">
              <a:latin typeface="+mj-lt"/>
            </a:endParaRPr>
          </a:p>
          <a:p>
            <a:pPr marL="382588" indent="-342900" algn="just">
              <a:lnSpc>
                <a:spcPct val="80000"/>
              </a:lnSpc>
              <a:buFontTx/>
              <a:buChar char="-"/>
              <a:defRPr/>
            </a:pPr>
            <a:endParaRPr lang="sk-SK" sz="2400" dirty="0" smtClean="0">
              <a:latin typeface="+mj-lt"/>
            </a:endParaRPr>
          </a:p>
          <a:p>
            <a:pPr marL="382588" indent="-342900" algn="just">
              <a:lnSpc>
                <a:spcPct val="80000"/>
              </a:lnSpc>
              <a:buFontTx/>
              <a:buChar char="-"/>
              <a:defRPr/>
            </a:pPr>
            <a:r>
              <a:rPr lang="sk-SK" sz="2400" dirty="0" smtClean="0">
                <a:latin typeface="+mj-lt"/>
              </a:rPr>
              <a:t>Pozitívne odozvy od žiakov aj učiteľov </a:t>
            </a:r>
          </a:p>
          <a:p>
            <a:pPr marL="382588" indent="-342900" algn="just">
              <a:lnSpc>
                <a:spcPct val="80000"/>
              </a:lnSpc>
              <a:buFontTx/>
              <a:buChar char="-"/>
              <a:defRPr/>
            </a:pPr>
            <a:endParaRPr lang="sk-SK" sz="2400" dirty="0" smtClean="0">
              <a:latin typeface="+mj-lt"/>
            </a:endParaRPr>
          </a:p>
          <a:p>
            <a:pPr marL="382588" indent="-342900" algn="just">
              <a:lnSpc>
                <a:spcPct val="80000"/>
              </a:lnSpc>
              <a:buFontTx/>
              <a:buChar char="-"/>
              <a:defRPr/>
            </a:pPr>
            <a:endParaRPr lang="sk-SK" sz="2400" dirty="0">
              <a:latin typeface="+mj-lt"/>
            </a:endParaRPr>
          </a:p>
          <a:p>
            <a:pPr marL="39688" algn="just">
              <a:lnSpc>
                <a:spcPct val="80000"/>
              </a:lnSpc>
              <a:defRPr/>
            </a:pPr>
            <a:r>
              <a:rPr lang="sk-SK" sz="2400" u="sng" dirty="0" smtClean="0">
                <a:latin typeface="+mj-lt"/>
              </a:rPr>
              <a:t>Plány do budúcnosti:</a:t>
            </a:r>
          </a:p>
          <a:p>
            <a:pPr marL="39688" algn="just">
              <a:lnSpc>
                <a:spcPct val="80000"/>
              </a:lnSpc>
              <a:defRPr/>
            </a:pPr>
            <a:endParaRPr lang="sk-SK" sz="2400" dirty="0">
              <a:latin typeface="+mj-lt"/>
            </a:endParaRPr>
          </a:p>
          <a:p>
            <a:pPr marL="382588" indent="-342900" algn="just">
              <a:lnSpc>
                <a:spcPct val="80000"/>
              </a:lnSpc>
              <a:buFontTx/>
              <a:buChar char="-"/>
              <a:defRPr/>
            </a:pPr>
            <a:r>
              <a:rPr lang="sk-SK" sz="2400" dirty="0" smtClean="0">
                <a:latin typeface="+mj-lt"/>
              </a:rPr>
              <a:t>Pokračovanie </a:t>
            </a:r>
            <a:r>
              <a:rPr lang="sk-SK" sz="2400" dirty="0">
                <a:latin typeface="+mj-lt"/>
              </a:rPr>
              <a:t>projektu aj v nasledujúcich školských </a:t>
            </a:r>
            <a:r>
              <a:rPr lang="sk-SK" sz="2400" dirty="0" smtClean="0">
                <a:latin typeface="+mj-lt"/>
              </a:rPr>
              <a:t>rokoch</a:t>
            </a:r>
          </a:p>
          <a:p>
            <a:pPr marL="382588" indent="-342900" algn="just">
              <a:lnSpc>
                <a:spcPct val="80000"/>
              </a:lnSpc>
              <a:buFontTx/>
              <a:buChar char="-"/>
              <a:defRPr/>
            </a:pPr>
            <a:endParaRPr lang="sk-SK" sz="2400" dirty="0">
              <a:latin typeface="+mj-lt"/>
            </a:endParaRPr>
          </a:p>
          <a:p>
            <a:pPr marL="382588" indent="-342900" algn="just">
              <a:lnSpc>
                <a:spcPct val="80000"/>
              </a:lnSpc>
              <a:buFontTx/>
              <a:buChar char="-"/>
              <a:defRPr/>
            </a:pPr>
            <a:r>
              <a:rPr lang="sk-SK" sz="2400" dirty="0" smtClean="0">
                <a:latin typeface="+mj-lt"/>
              </a:rPr>
              <a:t>V </a:t>
            </a:r>
            <a:r>
              <a:rPr lang="sk-SK" sz="2400" dirty="0" err="1" smtClean="0">
                <a:latin typeface="+mj-lt"/>
              </a:rPr>
              <a:t>šk.</a:t>
            </a:r>
            <a:r>
              <a:rPr lang="sk-SK" sz="2400" dirty="0" err="1" smtClean="0">
                <a:latin typeface="+mj-lt"/>
              </a:rPr>
              <a:t>roku</a:t>
            </a:r>
            <a:r>
              <a:rPr lang="sk-SK" sz="2400" dirty="0" smtClean="0">
                <a:latin typeface="+mj-lt"/>
              </a:rPr>
              <a:t> 2016/2017 </a:t>
            </a:r>
            <a:r>
              <a:rPr lang="sk-SK" sz="2400" dirty="0" smtClean="0">
                <a:latin typeface="+mj-lt"/>
              </a:rPr>
              <a:t>podobný rozsah ako v </a:t>
            </a:r>
            <a:r>
              <a:rPr lang="sk-SK" sz="2400" dirty="0" smtClean="0">
                <a:latin typeface="+mj-lt"/>
              </a:rPr>
              <a:t>minulom roku</a:t>
            </a:r>
            <a:endParaRPr lang="sk-SK" sz="2400" dirty="0">
              <a:latin typeface="+mj-lt"/>
            </a:endParaRPr>
          </a:p>
          <a:p>
            <a:pPr marL="39688" algn="just">
              <a:lnSpc>
                <a:spcPct val="80000"/>
              </a:lnSpc>
              <a:defRPr/>
            </a:pPr>
            <a:endParaRPr lang="sk-SK" sz="2400" dirty="0">
              <a:solidFill>
                <a:srgbClr val="FF0000"/>
              </a:solidFill>
            </a:endParaRPr>
          </a:p>
          <a:p>
            <a:pPr marL="382588" indent="-342900" algn="just">
              <a:lnSpc>
                <a:spcPct val="80000"/>
              </a:lnSpc>
              <a:buFontTx/>
              <a:buChar char="-"/>
              <a:defRPr/>
            </a:pPr>
            <a:endParaRPr lang="sk-SK" sz="2400" dirty="0" smtClean="0"/>
          </a:p>
        </p:txBody>
      </p:sp>
    </p:spTree>
    <p:extLst>
      <p:ext uri="{BB962C8B-B14F-4D97-AF65-F5344CB8AC3E}">
        <p14:creationId xmlns:p14="http://schemas.microsoft.com/office/powerpoint/2010/main" val="42622798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0072" y="2267669"/>
            <a:ext cx="3367651" cy="336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1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/>
          <p:cNvSpPr txBox="1"/>
          <p:nvPr/>
        </p:nvSpPr>
        <p:spPr>
          <a:xfrm>
            <a:off x="3024088" y="3347789"/>
            <a:ext cx="4099199" cy="5059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800" dirty="0" smtClean="0"/>
              <a:t>Ďakujeme za pozornosť!</a:t>
            </a:r>
            <a:endParaRPr lang="sk-SK" sz="2800" dirty="0"/>
          </a:p>
        </p:txBody>
      </p:sp>
    </p:spTree>
    <p:extLst>
      <p:ext uri="{BB962C8B-B14F-4D97-AF65-F5344CB8AC3E}">
        <p14:creationId xmlns:p14="http://schemas.microsoft.com/office/powerpoint/2010/main" val="312787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/>
          <p:cNvSpPr txBox="1"/>
          <p:nvPr/>
        </p:nvSpPr>
        <p:spPr>
          <a:xfrm>
            <a:off x="575816" y="1475581"/>
            <a:ext cx="8928992" cy="4967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2400" b="1" dirty="0" smtClean="0">
                <a:solidFill>
                  <a:srgbClr val="83B6D3"/>
                </a:solidFill>
              </a:rPr>
              <a:t>FÓRUM PSR SLOVENSKO </a:t>
            </a:r>
          </a:p>
          <a:p>
            <a:pPr algn="just"/>
            <a:endParaRPr lang="sk-SK" sz="2400" dirty="0" smtClean="0"/>
          </a:p>
          <a:p>
            <a:pPr marL="285750" indent="-285750" algn="just">
              <a:buFontTx/>
              <a:buChar char="-"/>
            </a:pPr>
            <a:r>
              <a:rPr lang="sk-SK" sz="2400" dirty="0"/>
              <a:t>v</a:t>
            </a:r>
            <a:r>
              <a:rPr lang="sk-SK" sz="2400" dirty="0" smtClean="0"/>
              <a:t>zniklo v r. 2010 a združuje významných výrobcov, distributérov a importérov alkoholických nápojov v Slovenskej republike;</a:t>
            </a:r>
          </a:p>
          <a:p>
            <a:pPr marL="285750" indent="-285750" algn="just">
              <a:buFontTx/>
              <a:buChar char="-"/>
            </a:pPr>
            <a:endParaRPr lang="sk-SK" sz="2400" dirty="0" smtClean="0"/>
          </a:p>
          <a:p>
            <a:pPr marL="285750" indent="-285750" algn="just">
              <a:buFontTx/>
              <a:buChar char="-"/>
            </a:pPr>
            <a:r>
              <a:rPr lang="sk-SK" sz="2400" dirty="0" smtClean="0"/>
              <a:t>je nekomerčné združenie, ktoré nereprezentuje obchodné záujmy žiadneho jednotlivého výrobcu ani akúkoľvek časť trhu;</a:t>
            </a:r>
          </a:p>
          <a:p>
            <a:pPr marL="285750" indent="-285750" algn="just">
              <a:buFontTx/>
              <a:buChar char="-"/>
            </a:pPr>
            <a:endParaRPr lang="sk-SK" sz="2400" dirty="0" smtClean="0"/>
          </a:p>
          <a:p>
            <a:pPr marL="285750" indent="-285750" algn="just">
              <a:buFontTx/>
              <a:buChar char="-"/>
            </a:pPr>
            <a:r>
              <a:rPr lang="sk-SK" sz="2400" dirty="0" smtClean="0"/>
              <a:t>venuje sa osvete a prevencii zameranej na elimináciu škodlivých následkov zneužívania alkoholu a poskytuje seriózne a vyvážené informácie súvisiace s alkoholom.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5483769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/>
          <p:cNvSpPr txBox="1"/>
          <p:nvPr/>
        </p:nvSpPr>
        <p:spPr>
          <a:xfrm>
            <a:off x="575816" y="1691605"/>
            <a:ext cx="8928992" cy="44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2400" b="1" dirty="0" smtClean="0">
                <a:solidFill>
                  <a:srgbClr val="83B6D3"/>
                </a:solidFill>
              </a:rPr>
              <a:t>PARTNERI</a:t>
            </a:r>
          </a:p>
        </p:txBody>
      </p:sp>
      <p:sp>
        <p:nvSpPr>
          <p:cNvPr id="13" name="BlokTextu 12"/>
          <p:cNvSpPr txBox="1"/>
          <p:nvPr/>
        </p:nvSpPr>
        <p:spPr>
          <a:xfrm>
            <a:off x="4723009" y="5924661"/>
            <a:ext cx="3517310" cy="4469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>
                <a:solidFill>
                  <a:srgbClr val="83B6D3"/>
                </a:solidFill>
              </a:rPr>
              <a:t>60% trhu s liehovinami</a:t>
            </a:r>
            <a:endParaRPr lang="sk-SK" sz="2400" b="1" dirty="0">
              <a:solidFill>
                <a:srgbClr val="83B6D3"/>
              </a:solidFill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80350" y="4643933"/>
            <a:ext cx="3447794" cy="133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Clr>
                <a:srgbClr val="6DA2C4"/>
              </a:buClr>
              <a:buFont typeface="Wingdings" panose="05000000000000000000" pitchFamily="2" charset="2"/>
              <a:buChar char="§"/>
            </a:pPr>
            <a:r>
              <a:rPr lang="sk-SK" sz="2100" b="1" dirty="0" smtClean="0">
                <a:solidFill>
                  <a:srgbClr val="83B6D3"/>
                </a:solidFill>
              </a:rPr>
              <a:t>34 národných asociácií</a:t>
            </a:r>
          </a:p>
          <a:p>
            <a:pPr marL="173038" indent="-173038">
              <a:buClr>
                <a:srgbClr val="6DA2C4"/>
              </a:buClr>
              <a:buFont typeface="Wingdings" panose="05000000000000000000" pitchFamily="2" charset="2"/>
              <a:buChar char="§"/>
            </a:pPr>
            <a:r>
              <a:rPr lang="sk-SK" sz="2100" b="1" dirty="0" smtClean="0">
                <a:solidFill>
                  <a:srgbClr val="83B6D3"/>
                </a:solidFill>
              </a:rPr>
              <a:t>26 krajín</a:t>
            </a:r>
          </a:p>
          <a:p>
            <a:pPr marL="173038" indent="-173038">
              <a:buClr>
                <a:srgbClr val="6DA2C4"/>
              </a:buClr>
              <a:buFont typeface="Wingdings" panose="05000000000000000000" pitchFamily="2" charset="2"/>
              <a:buChar char="§"/>
            </a:pPr>
            <a:r>
              <a:rPr lang="sk-SK" sz="2100" b="1" dirty="0" smtClean="0">
                <a:solidFill>
                  <a:srgbClr val="83B6D3"/>
                </a:solidFill>
              </a:rPr>
              <a:t>8 nadnárodných spoločností</a:t>
            </a:r>
            <a:endParaRPr lang="sk-SK" sz="2100" b="1" dirty="0">
              <a:solidFill>
                <a:srgbClr val="83B6D3"/>
              </a:solidFill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 l="44488" t="13956" r="46456" b="77300"/>
          <a:stretch>
            <a:fillRect/>
          </a:stretch>
        </p:blipFill>
        <p:spPr bwMode="auto">
          <a:xfrm>
            <a:off x="2808064" y="1728192"/>
            <a:ext cx="1656184" cy="89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Obrázek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16576" y="3243032"/>
            <a:ext cx="1775271" cy="392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 l="33467" t="31844" r="34640" b="39456"/>
          <a:stretch>
            <a:fillRect/>
          </a:stretch>
        </p:blipFill>
        <p:spPr bwMode="auto">
          <a:xfrm>
            <a:off x="3816176" y="4499917"/>
            <a:ext cx="1657940" cy="83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6" cstate="print"/>
          <a:srcRect l="27561" t="10844" r="64958" b="80756"/>
          <a:stretch>
            <a:fillRect/>
          </a:stretch>
        </p:blipFill>
        <p:spPr bwMode="auto">
          <a:xfrm>
            <a:off x="4608264" y="1835621"/>
            <a:ext cx="136815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7" cstate="print"/>
          <a:srcRect l="13780" t="28344" r="23615" b="33157"/>
          <a:stretch>
            <a:fillRect/>
          </a:stretch>
        </p:blipFill>
        <p:spPr bwMode="auto">
          <a:xfrm>
            <a:off x="5832400" y="4621741"/>
            <a:ext cx="1440160" cy="49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8" descr="http://www.kon-rad.eu/documents/downloads/kr_log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6136" y="3099761"/>
            <a:ext cx="1008112" cy="896100"/>
          </a:xfrm>
          <a:prstGeom prst="rect">
            <a:avLst/>
          </a:prstGeom>
          <a:noFill/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9" cstate="print"/>
          <a:srcRect l="28349" t="13644" r="62989" b="74456"/>
          <a:stretch>
            <a:fillRect/>
          </a:stretch>
        </p:blipFill>
        <p:spPr bwMode="auto">
          <a:xfrm>
            <a:off x="6336456" y="1691605"/>
            <a:ext cx="1224136" cy="945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10" cstate="print"/>
          <a:srcRect l="22048" t="10144" r="65352" b="82856"/>
          <a:stretch>
            <a:fillRect/>
          </a:stretch>
        </p:blipFill>
        <p:spPr bwMode="auto">
          <a:xfrm>
            <a:off x="7776616" y="4688937"/>
            <a:ext cx="1512168" cy="472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2" descr="http://www.oldherold.sk/images/content/old-herold-logo-new.pn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28344" y="3166421"/>
            <a:ext cx="1440160" cy="685424"/>
          </a:xfrm>
          <a:prstGeom prst="rect">
            <a:avLst/>
          </a:prstGeom>
          <a:noFill/>
        </p:spPr>
      </p:pic>
      <p:sp>
        <p:nvSpPr>
          <p:cNvPr id="50179" name="AutoShape 3" descr="Výsledek obrázku pro spiritseurope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181" name="AutoShape 5" descr="Výsledek obrázku pro spiritseurope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0183" name="Picture 7" descr="http://spirits.eu/img/logo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9832" y="3131765"/>
            <a:ext cx="1914273" cy="1539255"/>
          </a:xfrm>
          <a:prstGeom prst="rect">
            <a:avLst/>
          </a:prstGeom>
          <a:noFill/>
        </p:spPr>
      </p:pic>
      <p:pic>
        <p:nvPicPr>
          <p:cNvPr id="1026" name="Picture 2" descr="C:\Users\perikc\AppData\Local\Microsoft\Windows\Temporary Internet Files\Content.Outlook\QBY44PUJ\KOFT logo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64649" y="1843167"/>
            <a:ext cx="648072" cy="7806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44834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/>
          <p:cNvSpPr txBox="1"/>
          <p:nvPr/>
        </p:nvSpPr>
        <p:spPr>
          <a:xfrm>
            <a:off x="575816" y="1475581"/>
            <a:ext cx="8928992" cy="470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2400" b="1" dirty="0" smtClean="0">
                <a:solidFill>
                  <a:srgbClr val="83B6D3"/>
                </a:solidFill>
              </a:rPr>
              <a:t>CIELE</a:t>
            </a:r>
          </a:p>
          <a:p>
            <a:pPr algn="just"/>
            <a:endParaRPr lang="sk-SK" sz="2400" dirty="0" smtClean="0"/>
          </a:p>
          <a:p>
            <a:pPr marL="285750" indent="-285750" algn="just">
              <a:buFontTx/>
              <a:buChar char="-"/>
            </a:pPr>
            <a:r>
              <a:rPr lang="sk-SK" sz="2200" dirty="0" smtClean="0"/>
              <a:t>Ochrana a podpora zdravia, najmä prevencia pred nadmernou a nezodpovednou konzumáciou alkoholických nápojov;</a:t>
            </a:r>
          </a:p>
          <a:p>
            <a:pPr marL="285750" indent="-285750" algn="just">
              <a:buFontTx/>
              <a:buChar char="-"/>
            </a:pPr>
            <a:r>
              <a:rPr lang="sk-SK" sz="2200" dirty="0" smtClean="0"/>
              <a:t>Ochrana detí a mládeže pred alkoholom, prevencia vzniku závislosti;</a:t>
            </a:r>
          </a:p>
          <a:p>
            <a:pPr marL="285750" indent="-285750" algn="just">
              <a:buFontTx/>
              <a:buChar char="-"/>
            </a:pPr>
            <a:r>
              <a:rPr lang="sk-SK" sz="2200" dirty="0" err="1" smtClean="0"/>
              <a:t>Edukatívne</a:t>
            </a:r>
            <a:r>
              <a:rPr lang="sk-SK" sz="2200" dirty="0" smtClean="0"/>
              <a:t> vplývanie na chránené osoby (dojčiace matky, tehotné ženy, mladiství, deti a pod.) zamerané na prevenciu pred konzumáciou alkoholu;</a:t>
            </a:r>
          </a:p>
          <a:p>
            <a:pPr marL="285750" indent="-285750" algn="just">
              <a:buFontTx/>
              <a:buChar char="-"/>
            </a:pPr>
            <a:r>
              <a:rPr lang="sk-SK" sz="2200" dirty="0" smtClean="0"/>
              <a:t>Podpora zodpovednej konzumácie alkoholických nápojov;</a:t>
            </a:r>
          </a:p>
          <a:p>
            <a:pPr marL="285750" indent="-285750" algn="just">
              <a:buFontTx/>
              <a:buChar char="-"/>
            </a:pPr>
            <a:r>
              <a:rPr lang="sk-SK" sz="2200" dirty="0" smtClean="0"/>
              <a:t>Vyvíjanie maximálneho úsilia na zamedzenie zneužívania alkoholu;</a:t>
            </a:r>
          </a:p>
          <a:p>
            <a:pPr marL="285750" indent="-285750" algn="just">
              <a:buFontTx/>
              <a:buChar char="-"/>
            </a:pPr>
            <a:r>
              <a:rPr lang="sk-SK" sz="2200" dirty="0" smtClean="0"/>
              <a:t>Dohliadanie na zodpovedný marketing alkoholických nápojov;</a:t>
            </a:r>
          </a:p>
          <a:p>
            <a:pPr marL="285750" indent="-285750" algn="just">
              <a:buFontTx/>
              <a:buChar char="-"/>
            </a:pPr>
            <a:r>
              <a:rPr lang="sk-SK" sz="2200" dirty="0" smtClean="0"/>
              <a:t>Prezentácia vyváženého pohľadu na otázky súvisiace s alkoholom.</a:t>
            </a:r>
          </a:p>
          <a:p>
            <a:endParaRPr lang="sk-SK" sz="2200" dirty="0"/>
          </a:p>
        </p:txBody>
      </p:sp>
    </p:spTree>
    <p:extLst>
      <p:ext uri="{BB962C8B-B14F-4D97-AF65-F5344CB8AC3E}">
        <p14:creationId xmlns:p14="http://schemas.microsoft.com/office/powerpoint/2010/main" val="24887482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/>
          <p:cNvSpPr txBox="1"/>
          <p:nvPr/>
        </p:nvSpPr>
        <p:spPr>
          <a:xfrm>
            <a:off x="431800" y="1513292"/>
            <a:ext cx="8928992" cy="4642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2400" b="1" dirty="0" smtClean="0">
                <a:solidFill>
                  <a:srgbClr val="83B6D3"/>
                </a:solidFill>
              </a:rPr>
              <a:t>ČINNOSŤ</a:t>
            </a:r>
            <a:endParaRPr lang="sk-SK" sz="2400" b="1" dirty="0">
              <a:solidFill>
                <a:srgbClr val="83B6D3"/>
              </a:solidFill>
            </a:endParaRPr>
          </a:p>
          <a:p>
            <a:pPr algn="just"/>
            <a:endParaRPr lang="sk-SK" sz="2000" dirty="0">
              <a:solidFill>
                <a:srgbClr val="FF0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sk-SK" sz="2400" dirty="0" smtClean="0"/>
              <a:t>Úzka spolupráca so zahraničnými subjektmi podobného zamerania, ako aj so slovenskými organizáciami a inštitúciami</a:t>
            </a:r>
          </a:p>
          <a:p>
            <a:pPr marL="285750" indent="-285750" algn="just">
              <a:buFontTx/>
              <a:buChar char="-"/>
            </a:pPr>
            <a:endParaRPr lang="sk-SK" sz="2400" dirty="0"/>
          </a:p>
          <a:p>
            <a:pPr marL="285750" indent="-285750" algn="just">
              <a:buFontTx/>
              <a:buChar char="-"/>
            </a:pPr>
            <a:r>
              <a:rPr lang="sk-SK" sz="2400" dirty="0" smtClean="0"/>
              <a:t>Samoregulácia</a:t>
            </a:r>
            <a:endParaRPr lang="sk-SK" sz="2400" dirty="0"/>
          </a:p>
          <a:p>
            <a:pPr marL="1028700" lvl="1" algn="just">
              <a:buFontTx/>
              <a:buChar char="-"/>
            </a:pPr>
            <a:r>
              <a:rPr lang="sk-SK" sz="2400" dirty="0" smtClean="0"/>
              <a:t>Rad viacerých samoregulačných opatrení v marketingu, reklamných a komunikačných aktivitách a obalovom dizajne alkoholických nápojov</a:t>
            </a:r>
          </a:p>
          <a:p>
            <a:pPr marL="1028700" lvl="1" algn="just">
              <a:buFontTx/>
              <a:buChar char="-"/>
            </a:pPr>
            <a:r>
              <a:rPr lang="sk-SK" sz="2400" dirty="0" smtClean="0"/>
              <a:t>Vlastný etický kódex</a:t>
            </a:r>
          </a:p>
          <a:p>
            <a:pPr marL="1028700" lvl="1" algn="just">
              <a:buFontTx/>
              <a:buChar char="-"/>
            </a:pPr>
            <a:r>
              <a:rPr lang="sk-SK" sz="2400" dirty="0" smtClean="0"/>
              <a:t>Členstvo v Rade pre reklamu</a:t>
            </a:r>
          </a:p>
          <a:p>
            <a:pPr marL="285750" indent="-285750" algn="just">
              <a:buFontTx/>
              <a:buChar char="-"/>
            </a:pPr>
            <a:endParaRPr lang="sk-SK" sz="2400" dirty="0"/>
          </a:p>
          <a:p>
            <a:pPr marL="285750" indent="-285750" algn="just">
              <a:buFontTx/>
              <a:buChar char="-"/>
            </a:pPr>
            <a:r>
              <a:rPr lang="sk-SK" sz="2400" dirty="0" smtClean="0"/>
              <a:t>Cielené preventívne, vzdelávacie a informačné kampane</a:t>
            </a:r>
          </a:p>
        </p:txBody>
      </p:sp>
    </p:spTree>
    <p:extLst>
      <p:ext uri="{BB962C8B-B14F-4D97-AF65-F5344CB8AC3E}">
        <p14:creationId xmlns:p14="http://schemas.microsoft.com/office/powerpoint/2010/main" val="34476831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32" y="2627709"/>
            <a:ext cx="8856737" cy="2886508"/>
          </a:xfrm>
          <a:prstGeom prst="rect">
            <a:avLst/>
          </a:prstGeom>
        </p:spPr>
      </p:pic>
      <p:sp>
        <p:nvSpPr>
          <p:cNvPr id="6" name="BlokTextu 5"/>
          <p:cNvSpPr txBox="1"/>
          <p:nvPr/>
        </p:nvSpPr>
        <p:spPr>
          <a:xfrm>
            <a:off x="431800" y="1513292"/>
            <a:ext cx="8928992" cy="44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2400" b="1" dirty="0" smtClean="0">
                <a:solidFill>
                  <a:srgbClr val="83B6D3"/>
                </a:solidFill>
              </a:rPr>
              <a:t>HOVORME O ALKOHOLE.sk</a:t>
            </a:r>
            <a:endParaRPr lang="sk-SK" sz="2400" b="1" dirty="0">
              <a:solidFill>
                <a:srgbClr val="83B6D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0045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lokTextu 5"/>
          <p:cNvSpPr txBox="1"/>
          <p:nvPr/>
        </p:nvSpPr>
        <p:spPr>
          <a:xfrm>
            <a:off x="503808" y="1691605"/>
            <a:ext cx="9217024" cy="3283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solidFill>
                  <a:srgbClr val="83B6D3"/>
                </a:solidFill>
              </a:rPr>
              <a:t>HOVORME O ALKOHOLE:</a:t>
            </a:r>
          </a:p>
          <a:p>
            <a:endParaRPr lang="sk-SK" sz="2400" dirty="0" smtClean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sk-SK" sz="2400" dirty="0" smtClean="0"/>
              <a:t>Prevencia konzumácie </a:t>
            </a:r>
            <a:r>
              <a:rPr lang="sk-SK" sz="2400" dirty="0"/>
              <a:t>alkoholu mladistvými (napr. nárazovité opitie sa na </a:t>
            </a:r>
            <a:r>
              <a:rPr lang="sk-SK" sz="2400" dirty="0" smtClean="0"/>
              <a:t>školskom výlete, oslava vysvedčenia, nuda počas prázdnin a </a:t>
            </a:r>
            <a:r>
              <a:rPr lang="sk-SK" sz="2400" dirty="0"/>
              <a:t>pod</a:t>
            </a:r>
            <a:r>
              <a:rPr lang="sk-SK" sz="2400" dirty="0" smtClean="0"/>
              <a:t>.)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sk-SK" sz="2400" dirty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sk-SK" sz="2400" dirty="0" smtClean="0"/>
              <a:t>Motivovať deti, mládež, rodičov aj školy, aby sa o prevenciu konzumácie alkoholu mladistvými začali zaujímať z dlhodobého hľadiska</a:t>
            </a:r>
          </a:p>
        </p:txBody>
      </p:sp>
    </p:spTree>
    <p:extLst>
      <p:ext uri="{BB962C8B-B14F-4D97-AF65-F5344CB8AC3E}">
        <p14:creationId xmlns:p14="http://schemas.microsoft.com/office/powerpoint/2010/main" val="19136697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lokTextu 5"/>
          <p:cNvSpPr txBox="1"/>
          <p:nvPr/>
        </p:nvSpPr>
        <p:spPr>
          <a:xfrm>
            <a:off x="503808" y="1691605"/>
            <a:ext cx="9217024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k-SK" sz="2400" dirty="0">
              <a:solidFill>
                <a:srgbClr val="6DA2C4"/>
              </a:solidFill>
            </a:endParaRPr>
          </a:p>
          <a:p>
            <a:endParaRPr lang="sk-SK" sz="2400" dirty="0" smtClean="0">
              <a:solidFill>
                <a:srgbClr val="6DA2C4"/>
              </a:solidFill>
            </a:endParaRPr>
          </a:p>
          <a:p>
            <a:pPr algn="ctr"/>
            <a:r>
              <a:rPr lang="sk-SK" sz="5600" b="1" dirty="0" smtClean="0">
                <a:solidFill>
                  <a:srgbClr val="83B6D3"/>
                </a:solidFill>
                <a:latin typeface="+mj-lt"/>
              </a:rPr>
              <a:t>PREČO JE DÔLEŽITÉ HOVORIŤ O ALKOHOLE?</a:t>
            </a:r>
          </a:p>
        </p:txBody>
      </p:sp>
    </p:spTree>
    <p:extLst>
      <p:ext uri="{BB962C8B-B14F-4D97-AF65-F5344CB8AC3E}">
        <p14:creationId xmlns:p14="http://schemas.microsoft.com/office/powerpoint/2010/main" val="10797189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904" y="1285611"/>
            <a:ext cx="7344816" cy="500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27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Motív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ív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sk-SK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sk-SK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Motív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ív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ív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ív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ív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ív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ív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Forum PSR PPT</Template>
  <TotalTime>1429</TotalTime>
  <Words>356</Words>
  <Application>Microsoft Office PowerPoint</Application>
  <PresentationFormat>Vlastná</PresentationFormat>
  <Paragraphs>94</Paragraphs>
  <Slides>19</Slides>
  <Notes>15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19</vt:i4>
      </vt:variant>
    </vt:vector>
  </HeadingPairs>
  <TitlesOfParts>
    <vt:vector size="24" baseType="lpstr">
      <vt:lpstr>Arial</vt:lpstr>
      <vt:lpstr>Calibri Bold</vt:lpstr>
      <vt:lpstr>Times New Roman</vt:lpstr>
      <vt:lpstr>Wingdings</vt:lpstr>
      <vt:lpstr>Motív Office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K.Droppova</dc:creator>
  <cp:lastModifiedBy>ntb</cp:lastModifiedBy>
  <cp:revision>52</cp:revision>
  <cp:lastPrinted>2015-06-24T15:59:35Z</cp:lastPrinted>
  <dcterms:created xsi:type="dcterms:W3CDTF">2015-06-23T14:42:58Z</dcterms:created>
  <dcterms:modified xsi:type="dcterms:W3CDTF">2016-06-24T11:02:59Z</dcterms:modified>
</cp:coreProperties>
</file>