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271" r:id="rId4"/>
    <p:sldId id="290" r:id="rId5"/>
    <p:sldId id="263" r:id="rId6"/>
    <p:sldId id="275" r:id="rId7"/>
    <p:sldId id="273" r:id="rId8"/>
    <p:sldId id="285" r:id="rId9"/>
    <p:sldId id="288" r:id="rId10"/>
    <p:sldId id="289" r:id="rId11"/>
    <p:sldId id="291" r:id="rId12"/>
    <p:sldId id="294" r:id="rId13"/>
    <p:sldId id="292" r:id="rId14"/>
    <p:sldId id="293" r:id="rId15"/>
    <p:sldId id="301" r:id="rId16"/>
    <p:sldId id="298" r:id="rId17"/>
    <p:sldId id="299" r:id="rId18"/>
    <p:sldId id="300" r:id="rId19"/>
    <p:sldId id="296" r:id="rId20"/>
  </p:sldIdLst>
  <p:sldSz cx="12192000" cy="6858000"/>
  <p:notesSz cx="9874250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AD23"/>
    <a:srgbClr val="639729"/>
    <a:srgbClr val="FA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7823" cy="341098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594076" y="0"/>
            <a:ext cx="4277823" cy="341098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2A68F3DB-9193-4DB4-88BC-FAA1D00871A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578"/>
            <a:ext cx="4277823" cy="341097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594076" y="6456578"/>
            <a:ext cx="4277823" cy="341097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AA1FAF47-74E8-464F-9320-35222DFDF8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4669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7823" cy="341098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94076" y="0"/>
            <a:ext cx="4277823" cy="341098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2B20E294-2230-45D1-BB67-47E3F1A2FC48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02" tIns="46351" rIns="92702" bIns="4635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7190" y="3271891"/>
            <a:ext cx="7899871" cy="2675798"/>
          </a:xfrm>
          <a:prstGeom prst="rect">
            <a:avLst/>
          </a:prstGeom>
        </p:spPr>
        <p:txBody>
          <a:bodyPr vert="horz" lIns="92702" tIns="46351" rIns="92702" bIns="46351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578"/>
            <a:ext cx="4277823" cy="341097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94076" y="6456578"/>
            <a:ext cx="4277823" cy="341097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17F32220-6AC3-4F6F-9DFD-2A775D9D0C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3632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2220-6AC3-4F6F-9DFD-2A775D9D0CE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539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2220-6AC3-4F6F-9DFD-2A775D9D0CE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9033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2220-6AC3-4F6F-9DFD-2A775D9D0CE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7663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2220-6AC3-4F6F-9DFD-2A775D9D0CE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749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2220-6AC3-4F6F-9DFD-2A775D9D0CE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821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2220-6AC3-4F6F-9DFD-2A775D9D0CE2}" type="slidenum">
              <a:rPr lang="cs-CZ" smtClean="0">
                <a:solidFill>
                  <a:prstClr val="black"/>
                </a:solidFill>
              </a:rPr>
              <a:pPr/>
              <a:t>12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39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056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507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4166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097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21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447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32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163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4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67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20506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26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34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9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863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633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039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173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1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341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442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ADA3C-28F7-4B39-AB81-D37E4022F30D}" type="datetimeFigureOut">
              <a:rPr lang="cs-CZ" smtClean="0"/>
              <a:t>21.12.2016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ECE8F-FBB7-4D11-9AEF-031292AF4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478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ADA3C-28F7-4B39-AB81-D37E4022F30D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ECE8F-FBB7-4D11-9AEF-031292AF486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9993" y="2053351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cs-CZ" sz="7200" b="1" dirty="0">
                <a:solidFill>
                  <a:schemeClr val="bg1"/>
                </a:solidFill>
                <a:latin typeface="+mn-lt"/>
              </a:rPr>
              <a:t>Pij s rozumem: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3880" y="4337256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cs-CZ" sz="4000" b="1" dirty="0">
                <a:solidFill>
                  <a:schemeClr val="bg1"/>
                </a:solidFill>
              </a:rPr>
              <a:t>Vyhodnocení webu a FB </a:t>
            </a:r>
          </a:p>
          <a:p>
            <a:pPr algn="l"/>
            <a:r>
              <a:rPr lang="cs-CZ" sz="2000" b="1" dirty="0">
                <a:solidFill>
                  <a:schemeClr val="bg1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003464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Nárůst – prosinec 2015</a:t>
            </a:r>
            <a:endParaRPr lang="cs-CZ" sz="3200" dirty="0">
              <a:latin typeface="+mn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90371"/>
            <a:ext cx="7665383" cy="2357845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838200" y="3845321"/>
            <a:ext cx="11097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sz="1200" dirty="0"/>
              <a:t>Z počtu návštěv k 31. 12. 2015 (</a:t>
            </a:r>
            <a:r>
              <a:rPr lang="cs-CZ" sz="1200" dirty="0">
                <a:solidFill>
                  <a:srgbClr val="FF0000"/>
                </a:solidFill>
              </a:rPr>
              <a:t>1 567</a:t>
            </a:r>
            <a:r>
              <a:rPr lang="cs-CZ" sz="1200" dirty="0"/>
              <a:t>) lze vydedukovat zvýšený zájem díky zveřejnění videa na Youtube.com. V tuto chvíli je jeho počet zhlédnutí </a:t>
            </a:r>
            <a:r>
              <a:rPr lang="cs-CZ" sz="1200" dirty="0">
                <a:solidFill>
                  <a:srgbClr val="FF0000"/>
                </a:solidFill>
              </a:rPr>
              <a:t>165 710</a:t>
            </a:r>
            <a:r>
              <a:rPr lang="cs-CZ" sz="1200" dirty="0"/>
              <a:t>.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78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Hlavní závěry analýzy webu pijsrozumem.cz</a:t>
            </a:r>
            <a:endParaRPr lang="cs-CZ" sz="32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211400" y="1794198"/>
            <a:ext cx="1065152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Celkový počet návštěv webu v roce 2015 byl </a:t>
            </a:r>
            <a:r>
              <a:rPr lang="cs-CZ" sz="1200" b="1" dirty="0">
                <a:solidFill>
                  <a:srgbClr val="FF0000"/>
                </a:solidFill>
              </a:rPr>
              <a:t>51 663.</a:t>
            </a:r>
            <a:endParaRPr lang="cs-CZ" sz="1200" dirty="0"/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Celkový počet uživatelů, kteří web navštívili je </a:t>
            </a:r>
            <a:r>
              <a:rPr lang="cs-CZ" sz="1200" b="1" dirty="0">
                <a:solidFill>
                  <a:srgbClr val="FF0000"/>
                </a:solidFill>
              </a:rPr>
              <a:t>47 676.</a:t>
            </a:r>
          </a:p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prstClr val="black"/>
                </a:solidFill>
              </a:rPr>
              <a:t>Výrazně vzrostla návštěvnost webu (téměř </a:t>
            </a:r>
            <a:r>
              <a:rPr lang="cs-CZ" sz="1200" b="1" dirty="0">
                <a:solidFill>
                  <a:srgbClr val="FF0000"/>
                </a:solidFill>
              </a:rPr>
              <a:t>29 %</a:t>
            </a:r>
            <a:r>
              <a:rPr lang="cs-CZ" sz="1200" dirty="0">
                <a:solidFill>
                  <a:prstClr val="black"/>
                </a:solidFill>
              </a:rPr>
              <a:t>), počet uživatelů (téměř </a:t>
            </a:r>
            <a:r>
              <a:rPr lang="cs-CZ" sz="1200" b="1" dirty="0">
                <a:solidFill>
                  <a:srgbClr val="FF0000"/>
                </a:solidFill>
              </a:rPr>
              <a:t>29 %</a:t>
            </a:r>
            <a:r>
              <a:rPr lang="cs-CZ" sz="1200" dirty="0">
                <a:solidFill>
                  <a:prstClr val="black"/>
                </a:solidFill>
              </a:rPr>
              <a:t>) a zobrazení stránek (téměř </a:t>
            </a:r>
            <a:r>
              <a:rPr lang="cs-CZ" sz="1200" b="1" dirty="0">
                <a:solidFill>
                  <a:srgbClr val="FF0000"/>
                </a:solidFill>
              </a:rPr>
              <a:t>20 %</a:t>
            </a:r>
            <a:r>
              <a:rPr lang="cs-CZ" sz="1200" dirty="0">
                <a:solidFill>
                  <a:prstClr val="black"/>
                </a:solidFill>
              </a:rPr>
              <a:t>).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Nejčastějšími návštěvníky webu jsou muži a ženy ve věku </a:t>
            </a:r>
            <a:r>
              <a:rPr lang="cs-CZ" sz="1200" b="1" dirty="0">
                <a:solidFill>
                  <a:srgbClr val="FF0000"/>
                </a:solidFill>
              </a:rPr>
              <a:t>18-34 let.</a:t>
            </a:r>
            <a:endParaRPr lang="cs-CZ" sz="1400" dirty="0"/>
          </a:p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prstClr val="black"/>
                </a:solidFill>
              </a:rPr>
              <a:t>Návštěvníci webu nejčastěji vstupují na web prostřednictvím stránky Co je dobré vědět o alkoholu.</a:t>
            </a:r>
          </a:p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Uživatelé se nejčastěji připojují přes klasický počítač.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Nejvíce uživatelů přichází na web přímo, což znamená, že mají o webu již povědomí. Velká část přichází prostřednictvím vyhledavače. Další návštěvy jsou přes odkazy ze stránek jednotlivých výrobců alkoholu.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>
                <a:solidFill>
                  <a:prstClr val="black"/>
                </a:solidFill>
              </a:rPr>
              <a:t>Mezi nejčastěji zadávaná klíčová slova patří konkrétní název stránky, dále pojmy jako </a:t>
            </a:r>
            <a:r>
              <a:rPr lang="cs-CZ" sz="1200" i="1" dirty="0"/>
              <a:t>závislost na alkoholu</a:t>
            </a:r>
            <a:r>
              <a:rPr lang="cs-CZ" sz="1200" dirty="0"/>
              <a:t>, </a:t>
            </a:r>
            <a:r>
              <a:rPr lang="cs-CZ" sz="1200" i="1" dirty="0"/>
              <a:t>otrava alkoholem</a:t>
            </a:r>
            <a:r>
              <a:rPr lang="cs-CZ" sz="1200" dirty="0"/>
              <a:t> či </a:t>
            </a:r>
            <a:r>
              <a:rPr lang="cs-CZ" sz="1200" i="1" dirty="0"/>
              <a:t>zbytkový alkohol, alkohol za volantem. </a:t>
            </a:r>
            <a:endParaRPr lang="cs-CZ" sz="1200" dirty="0">
              <a:solidFill>
                <a:prstClr val="black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cs-CZ" sz="1400" dirty="0"/>
          </a:p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cs-CZ" sz="1200" dirty="0">
              <a:solidFill>
                <a:prstClr val="black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cs-CZ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18206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3880" y="4337256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cs-CZ" sz="4000" b="1" dirty="0">
                <a:solidFill>
                  <a:schemeClr val="bg1"/>
                </a:solidFill>
              </a:rPr>
              <a:t>Vyhodnocení FB/</a:t>
            </a:r>
            <a:r>
              <a:rPr lang="cs-CZ" sz="4000" b="1" dirty="0" err="1">
                <a:solidFill>
                  <a:schemeClr val="bg1"/>
                </a:solidFill>
              </a:rPr>
              <a:t>Pijsrozumem</a:t>
            </a:r>
            <a:r>
              <a:rPr lang="cs-CZ" sz="4000" b="1" dirty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cs-CZ" sz="2000" b="1" dirty="0">
                <a:solidFill>
                  <a:schemeClr val="bg1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599633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Základní informace k FB/</a:t>
            </a:r>
            <a:r>
              <a:rPr lang="cs-CZ" sz="3200" dirty="0" err="1">
                <a:solidFill>
                  <a:srgbClr val="FF0000"/>
                </a:solidFill>
                <a:latin typeface="+mn-lt"/>
              </a:rPr>
              <a:t>Pijsrozumem</a:t>
            </a:r>
            <a:endParaRPr lang="cs-CZ" sz="32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857104" y="1802290"/>
            <a:ext cx="48191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Stránka má </a:t>
            </a:r>
            <a:r>
              <a:rPr lang="cs-CZ" sz="1200" b="1" dirty="0">
                <a:solidFill>
                  <a:srgbClr val="FF0000"/>
                </a:solidFill>
              </a:rPr>
              <a:t>1.431</a:t>
            </a:r>
            <a:r>
              <a:rPr lang="cs-CZ" sz="1200" dirty="0"/>
              <a:t> fanoušků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Frekvence publikování nových příspěvků je přibližně 1 post týdně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Zatím stránka měla jen organický růst bez sponzoringu. Dosah příspěvků je cca 200 až 300 uživatelů. S komerční podporou lze získat řádově širší okruh oslovených.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cs-CZ" sz="12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3" t="14203" r="30157" b="2664"/>
          <a:stretch/>
        </p:blipFill>
        <p:spPr bwMode="auto">
          <a:xfrm>
            <a:off x="1013255" y="1724587"/>
            <a:ext cx="4331625" cy="4107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6586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Věk a pohlaví fanoušků/cílová skupina 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75350"/>
            <a:ext cx="10515600" cy="344506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29049" y="4720411"/>
            <a:ext cx="103302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Nejsilnější cílovou skupinou jsou mladí lidé od </a:t>
            </a:r>
            <a:r>
              <a:rPr lang="cs-CZ" sz="1200" b="1" dirty="0">
                <a:solidFill>
                  <a:srgbClr val="FF0000"/>
                </a:solidFill>
              </a:rPr>
              <a:t>18 do 24 let </a:t>
            </a:r>
            <a:r>
              <a:rPr lang="cs-CZ" sz="1200" dirty="0"/>
              <a:t>– ti již mají zkušenosti s konzumací alkoholu, stále však hledají optimální míru. Silné zastoupení má i cílová skupina </a:t>
            </a:r>
            <a:r>
              <a:rPr lang="cs-CZ" sz="1200" b="1" dirty="0">
                <a:solidFill>
                  <a:srgbClr val="FF0000"/>
                </a:solidFill>
              </a:rPr>
              <a:t>25 až 34 let</a:t>
            </a:r>
            <a:r>
              <a:rPr lang="cs-CZ" sz="1200" dirty="0"/>
              <a:t>.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Z pohledu genderu je zastoupení fanoušků a fanynek rovnoměrné.</a:t>
            </a:r>
            <a:endParaRPr lang="cs-CZ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96905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Označení To se mi líbí v průběhu roku 2015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55156"/>
            <a:ext cx="7326664" cy="299184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838200" y="4735419"/>
            <a:ext cx="986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00" dirty="0"/>
              <a:t>V březnu došlo k promazání neaktivních fanoušků či falešných profilů přímo správci FB</a:t>
            </a:r>
          </a:p>
        </p:txBody>
      </p:sp>
    </p:spTree>
    <p:extLst>
      <p:ext uri="{BB962C8B-B14F-4D97-AF65-F5344CB8AC3E}">
        <p14:creationId xmlns:p14="http://schemas.microsoft.com/office/powerpoint/2010/main" val="4222450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Celkový dosah příspěvků za jednotlivá období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87688"/>
            <a:ext cx="10515600" cy="390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06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Nejúspěšnější posty za rok 2015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2"/>
          <a:srcRect r="24239"/>
          <a:stretch/>
        </p:blipFill>
        <p:spPr>
          <a:xfrm>
            <a:off x="838200" y="1816690"/>
            <a:ext cx="6776405" cy="175444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3"/>
          <a:srcRect r="23606"/>
          <a:stretch/>
        </p:blipFill>
        <p:spPr>
          <a:xfrm>
            <a:off x="838199" y="3650464"/>
            <a:ext cx="6776405" cy="545699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4"/>
          <a:srcRect r="21977"/>
          <a:stretch/>
        </p:blipFill>
        <p:spPr>
          <a:xfrm>
            <a:off x="838199" y="4237864"/>
            <a:ext cx="6922064" cy="54777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5"/>
          <a:srcRect r="22610"/>
          <a:stretch/>
        </p:blipFill>
        <p:spPr>
          <a:xfrm>
            <a:off x="838199" y="4827342"/>
            <a:ext cx="6865419" cy="55578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6714" y="1375411"/>
            <a:ext cx="549592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98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Doporučení</a:t>
            </a:r>
            <a:endParaRPr lang="cs-CZ" sz="32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68411" y="1431588"/>
            <a:ext cx="103302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Promování příspěvků a promování FB stránky jako takové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Omlazení komunikace a tematické přizpůsobení nejsilnější věkové skupině fanoušků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Větší důraz na „zábavný“ obsah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Více audiovizuálního obsahu (sdílení videí s tematikou alkoholu)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Větší interaktivita s fanoušky (ankety, kvízy, soutěže)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Pravidelné rubriky pro opakované návštěvy profilu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Poradna, rozhovory s odborníky</a:t>
            </a:r>
            <a:endParaRPr lang="cs-CZ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12916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Vývoj návštěvnosti stránek v roce 2015 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552915" y="4354738"/>
            <a:ext cx="104731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Celkový počet návštěv webu v roce 2015 byl </a:t>
            </a:r>
            <a:r>
              <a:rPr lang="cs-CZ" sz="1200" b="1" dirty="0">
                <a:solidFill>
                  <a:srgbClr val="FF0000"/>
                </a:solidFill>
              </a:rPr>
              <a:t>51 663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Celkový počet uživatelů, kteří web navštívili je </a:t>
            </a:r>
            <a:r>
              <a:rPr lang="cs-CZ" sz="1200" b="1" dirty="0">
                <a:solidFill>
                  <a:srgbClr val="FF0000"/>
                </a:solidFill>
              </a:rPr>
              <a:t>47 676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Návštěvníci tráví na webu průměrně </a:t>
            </a:r>
            <a:r>
              <a:rPr lang="cs-CZ" sz="1200" b="1" dirty="0">
                <a:solidFill>
                  <a:srgbClr val="FF0000"/>
                </a:solidFill>
              </a:rPr>
              <a:t>52</a:t>
            </a:r>
            <a:r>
              <a:rPr lang="cs-CZ" sz="1200" dirty="0"/>
              <a:t> vteřin, přičemž počet stránek na jednu návštěvu je </a:t>
            </a:r>
            <a:r>
              <a:rPr lang="cs-CZ" sz="1200" b="1" dirty="0">
                <a:solidFill>
                  <a:srgbClr val="FF0000"/>
                </a:solidFill>
              </a:rPr>
              <a:t>1,76</a:t>
            </a:r>
            <a:r>
              <a:rPr lang="cs-CZ" sz="1200" dirty="0">
                <a:solidFill>
                  <a:srgbClr val="FF0000"/>
                </a:solidFill>
              </a:rPr>
              <a:t> </a:t>
            </a:r>
            <a:r>
              <a:rPr lang="cs-CZ" sz="1200" dirty="0"/>
              <a:t>(*průměrná doba strávená na webu vzrostla v průběhu roku o 3 vteřiny, počet stránek na jednu návštěvu o 0,04)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b="1" dirty="0">
                <a:solidFill>
                  <a:srgbClr val="FF0000"/>
                </a:solidFill>
              </a:rPr>
              <a:t>7,8 </a:t>
            </a:r>
            <a:r>
              <a:rPr lang="cs-CZ" sz="1200" dirty="0"/>
              <a:t>% návštěvníků se na web vrací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b="1" dirty="0">
                <a:solidFill>
                  <a:srgbClr val="FF0000"/>
                </a:solidFill>
              </a:rPr>
              <a:t>92,03</a:t>
            </a:r>
            <a:r>
              <a:rPr lang="cs-CZ" sz="1200" dirty="0"/>
              <a:t> % jsou noví návštěvníci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15" y="1226575"/>
            <a:ext cx="9910088" cy="312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4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Srovnání 2014/2015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65553"/>
            <a:ext cx="8404654" cy="4125729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5698816" y="827851"/>
            <a:ext cx="590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cs-CZ" sz="2000" dirty="0"/>
              <a:t>(říjen - prosinec 2014 vs. říjen - prosinec 2015)</a:t>
            </a:r>
          </a:p>
        </p:txBody>
      </p:sp>
      <p:sp>
        <p:nvSpPr>
          <p:cNvPr id="6" name="Obdélník 5"/>
          <p:cNvSpPr/>
          <p:nvPr/>
        </p:nvSpPr>
        <p:spPr>
          <a:xfrm>
            <a:off x="838199" y="4434881"/>
            <a:ext cx="625042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Vzhledem ke spuštění nové verze webu v říjnu 2014 nelze udělat meziroční srovnání hodnot, proto vycházíme pouze ze srovnání od října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Výrazně vzrostla návštěvnost webu, počet uživatelů a zobrazení stránek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Vzrostla také průměrná doba trvání návštěvy a počet nových návštěv, což značí procento uživatelů, kteří navštívili web poprvé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snížil se počet navštívených stránek za jednu návštěvu a nepatrně  se zvedla míra okamžitého opuštění stránek</a:t>
            </a:r>
          </a:p>
        </p:txBody>
      </p:sp>
    </p:spTree>
    <p:extLst>
      <p:ext uri="{BB962C8B-B14F-4D97-AF65-F5344CB8AC3E}">
        <p14:creationId xmlns:p14="http://schemas.microsoft.com/office/powerpoint/2010/main" val="3029954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531283" y="5179154"/>
            <a:ext cx="10679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000" dirty="0"/>
              <a:t>Nejčastějšími návštěvníky webu jsou muži a ženy ve věku 18-34 let</a:t>
            </a:r>
            <a:r>
              <a:rPr lang="cs-CZ" sz="2400" dirty="0"/>
              <a:t>. </a:t>
            </a:r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854964" y="704828"/>
            <a:ext cx="1087124" cy="1325563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Věk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6056794" y="704827"/>
            <a:ext cx="28120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Pohlaví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l="14610" t="13510" r="14417" b="6076"/>
          <a:stretch/>
        </p:blipFill>
        <p:spPr>
          <a:xfrm>
            <a:off x="531283" y="1815007"/>
            <a:ext cx="3187337" cy="293914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090" y="2189203"/>
            <a:ext cx="1333500" cy="219075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946" y="1561740"/>
            <a:ext cx="2892745" cy="3308469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5911" y="2789278"/>
            <a:ext cx="173355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77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Vstupní stránky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30" y="1379335"/>
            <a:ext cx="8947260" cy="4293181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838200" y="5923816"/>
            <a:ext cx="108952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Návštěvníci webu nejčastěji vstupují na web prostřednictvím stránky Co je dobré vědět o alkoholu</a:t>
            </a:r>
          </a:p>
        </p:txBody>
      </p:sp>
    </p:spTree>
    <p:extLst>
      <p:ext uri="{BB962C8B-B14F-4D97-AF65-F5344CB8AC3E}">
        <p14:creationId xmlns:p14="http://schemas.microsoft.com/office/powerpoint/2010/main" val="3896467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Přes jaká zařízení se uživatelé připojují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838200" y="4550988"/>
            <a:ext cx="110098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Uživatelé se nejčastěji připojují přes klasický počítač.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Nezanedbatelné procento uživatelů se připojuje i přes mobilní telefon či tablet. Z toho důvodu bude web responzivní.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95728"/>
            <a:ext cx="8815254" cy="261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92356" cy="1325563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Z jakých stránek uživatelé přicházejí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268789" y="1504571"/>
            <a:ext cx="38611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Nejvíce uživatelů přichází na web přímo, což znamená, že mají o webu již povědomí. Velká část přichází prostřednictvím vyhledavače.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Další návštěvy jsou přes odkazy ze stránek jednotlivých výrobců alkoholu.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25893"/>
            <a:ext cx="7430589" cy="418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60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275577" cy="1325563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Nejčastěji zadávaná klíčová slova, přes která uživatelé web navštíví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581020"/>
            <a:ext cx="3080929" cy="428208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338" y="1581020"/>
            <a:ext cx="2952936" cy="428208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8485" y="1581020"/>
            <a:ext cx="3118624" cy="428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77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solidFill>
                  <a:srgbClr val="FF0000"/>
                </a:solidFill>
                <a:latin typeface="+mn-lt"/>
              </a:rPr>
              <a:t>Nejčastěji zadávaná klíčová slova</a:t>
            </a:r>
            <a:endParaRPr lang="cs-CZ" sz="3200" dirty="0"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639684" y="1802290"/>
            <a:ext cx="72475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Ze zadávaných klíčových slov lze vysoudit, že návštěvníci webu nejčastěji zadávají název konkrétní webové adresy, tudíž mají o platformě Pij s rozumem již povědomí.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Dále se zajímají o témata: </a:t>
            </a:r>
            <a:r>
              <a:rPr lang="cs-CZ" sz="1200" i="1" dirty="0"/>
              <a:t>Závislost na alkoholu</a:t>
            </a:r>
            <a:r>
              <a:rPr lang="cs-CZ" sz="1200" dirty="0"/>
              <a:t>, </a:t>
            </a:r>
            <a:r>
              <a:rPr lang="cs-CZ" sz="1200" i="1" dirty="0"/>
              <a:t>otrava alkoholem</a:t>
            </a:r>
            <a:r>
              <a:rPr lang="cs-CZ" sz="1200" dirty="0"/>
              <a:t>, </a:t>
            </a:r>
            <a:r>
              <a:rPr lang="cs-CZ" sz="1200" i="1" dirty="0"/>
              <a:t>zbytkový alkohol </a:t>
            </a:r>
            <a:r>
              <a:rPr lang="cs-CZ" sz="1200" dirty="0"/>
              <a:t>a další.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cs-CZ" sz="1200" dirty="0"/>
              <a:t>Mezi často zadávaná klíčová slova také patří </a:t>
            </a:r>
            <a:r>
              <a:rPr lang="cs-CZ" sz="1200" i="1" dirty="0"/>
              <a:t>alkohol za volantem</a:t>
            </a:r>
            <a:r>
              <a:rPr lang="cs-CZ" sz="1200" dirty="0"/>
              <a:t>. Tento fakt tedy podporuje plánované spuštění nové sekce, která se bude věnovat řidičům.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sz="24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28993"/>
            <a:ext cx="3369658" cy="471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7994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741</Words>
  <Application>Microsoft Office PowerPoint</Application>
  <PresentationFormat>Širokoúhlá obrazovka</PresentationFormat>
  <Paragraphs>72</Paragraphs>
  <Slides>18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Motiv Office</vt:lpstr>
      <vt:lpstr>1_Motiv Office</vt:lpstr>
      <vt:lpstr>Pij s rozumem:</vt:lpstr>
      <vt:lpstr>Vývoj návštěvnosti stránek v roce 2015  </vt:lpstr>
      <vt:lpstr>Srovnání 2014/2015</vt:lpstr>
      <vt:lpstr>Věk</vt:lpstr>
      <vt:lpstr>Vstupní stránky</vt:lpstr>
      <vt:lpstr>Přes jaká zařízení se uživatelé připojují</vt:lpstr>
      <vt:lpstr>Z jakých stránek uživatelé přicházejí</vt:lpstr>
      <vt:lpstr>Nejčastěji zadávaná klíčová slova, přes která uživatelé web navštíví</vt:lpstr>
      <vt:lpstr>Nejčastěji zadávaná klíčová slova</vt:lpstr>
      <vt:lpstr>Nárůst – prosinec 2015</vt:lpstr>
      <vt:lpstr>Hlavní závěry analýzy webu pijsrozumem.cz</vt:lpstr>
      <vt:lpstr>Prezentace aplikace PowerPoint</vt:lpstr>
      <vt:lpstr>Základní informace k FB/Pijsrozumem</vt:lpstr>
      <vt:lpstr>Věk a pohlaví fanoušků/cílová skupina </vt:lpstr>
      <vt:lpstr>Označení To se mi líbí v průběhu roku 2015</vt:lpstr>
      <vt:lpstr>Celkový dosah příspěvků za jednotlivá období</vt:lpstr>
      <vt:lpstr>Nejúspěšnější posty za rok 2015</vt:lpstr>
      <vt:lpstr>Doporučení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Vyhodnocení webu</dc:title>
  <dc:creator>Eliska Svatkova</dc:creator>
  <cp:lastModifiedBy>Darebník Vladimír</cp:lastModifiedBy>
  <cp:revision>397</cp:revision>
  <cp:lastPrinted>2015-08-04T12:23:11Z</cp:lastPrinted>
  <dcterms:created xsi:type="dcterms:W3CDTF">2015-08-03T13:16:44Z</dcterms:created>
  <dcterms:modified xsi:type="dcterms:W3CDTF">2016-12-21T09:19:48Z</dcterms:modified>
</cp:coreProperties>
</file>