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68" r:id="rId3"/>
    <p:sldId id="270" r:id="rId4"/>
    <p:sldId id="262" r:id="rId5"/>
    <p:sldId id="272" r:id="rId6"/>
    <p:sldId id="264" r:id="rId7"/>
    <p:sldId id="305" r:id="rId8"/>
    <p:sldId id="304" r:id="rId9"/>
    <p:sldId id="287" r:id="rId10"/>
    <p:sldId id="288" r:id="rId11"/>
    <p:sldId id="276" r:id="rId12"/>
    <p:sldId id="278" r:id="rId13"/>
    <p:sldId id="290" r:id="rId14"/>
    <p:sldId id="279" r:id="rId15"/>
    <p:sldId id="257" r:id="rId16"/>
    <p:sldId id="285" r:id="rId17"/>
    <p:sldId id="277" r:id="rId18"/>
    <p:sldId id="263" r:id="rId19"/>
    <p:sldId id="269" r:id="rId20"/>
    <p:sldId id="280" r:id="rId21"/>
    <p:sldId id="292" r:id="rId22"/>
    <p:sldId id="296" r:id="rId23"/>
    <p:sldId id="284" r:id="rId24"/>
    <p:sldId id="293" r:id="rId25"/>
    <p:sldId id="295" r:id="rId26"/>
    <p:sldId id="294" r:id="rId27"/>
    <p:sldId id="283" r:id="rId28"/>
    <p:sldId id="297" r:id="rId29"/>
    <p:sldId id="298" r:id="rId30"/>
    <p:sldId id="299" r:id="rId31"/>
    <p:sldId id="258" r:id="rId32"/>
    <p:sldId id="265" r:id="rId33"/>
    <p:sldId id="300" r:id="rId34"/>
    <p:sldId id="302" r:id="rId35"/>
    <p:sldId id="301" r:id="rId36"/>
    <p:sldId id="303" r:id="rId37"/>
    <p:sldId id="259" r:id="rId38"/>
    <p:sldId id="274" r:id="rId39"/>
    <p:sldId id="260" r:id="rId40"/>
    <p:sldId id="261" r:id="rId41"/>
    <p:sldId id="266" r:id="rId42"/>
    <p:sldId id="267" r:id="rId43"/>
    <p:sldId id="273" r:id="rId44"/>
    <p:sldId id="306" r:id="rId45"/>
    <p:sldId id="275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517"/>
    <a:srgbClr val="F6DD35"/>
    <a:srgbClr val="F6DDA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65" autoAdjust="0"/>
    <p:restoredTop sz="94722" autoAdjust="0"/>
  </p:normalViewPr>
  <p:slideViewPr>
    <p:cSldViewPr snapToGrid="0" snapToObjects="1">
      <p:cViewPr>
        <p:scale>
          <a:sx n="81" d="100"/>
          <a:sy n="81" d="100"/>
        </p:scale>
        <p:origin x="-2406" y="-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4A515-17B4-154F-BA03-A348CFF9A6F3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CF261-55EA-9041-8C7E-8A714003E4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7838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9610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80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650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371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4795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621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744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1479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591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672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6802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DEF65-87F7-8D4B-8AD8-D2A7245CF335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CABD9-7FF3-F54F-A810-B2F92601F5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929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ISC-h0RHwY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_c6tF248hc" TargetMode="Externa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39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 descr="bo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8621" y="1890449"/>
            <a:ext cx="5406758" cy="2638498"/>
          </a:xfrm>
          <a:prstGeom prst="rect">
            <a:avLst/>
          </a:prstGeom>
        </p:spPr>
      </p:pic>
      <p:pic>
        <p:nvPicPr>
          <p:cNvPr id="7" name="Picture 6" descr="daar_kun_je_mee_thuis_komen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00600"/>
            <a:ext cx="9144000" cy="2057400"/>
          </a:xfrm>
          <a:prstGeom prst="rect">
            <a:avLst/>
          </a:prstGeom>
        </p:spPr>
      </p:pic>
      <p:pic>
        <p:nvPicPr>
          <p:cNvPr id="8" name="Picture 7" descr="logo_vvn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3743" y="566158"/>
            <a:ext cx="2156514" cy="5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18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1" y="2152045"/>
            <a:ext cx="6882830" cy="3216265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FED517"/>
                </a:solidFill>
                <a:latin typeface="Arial"/>
                <a:cs typeface="Arial"/>
              </a:rPr>
              <a:t>Evenementen</a:t>
            </a:r>
            <a:endParaRPr lang="en-US" sz="5000" b="1" dirty="0" smtClean="0">
              <a:solidFill>
                <a:srgbClr val="FED517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Facebook</a:t>
            </a: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KLPD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Collega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Onderzoek</a:t>
            </a: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038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kedanc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71499" y="1"/>
            <a:ext cx="10286998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81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vrienden-van-amstel.jpe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06074" y="-8127"/>
            <a:ext cx="10356148" cy="686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73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 descr="tt-assen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8333" y="0"/>
            <a:ext cx="10571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40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6576" y="2815620"/>
            <a:ext cx="605424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Filmpje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46576" y="4032268"/>
            <a:ext cx="6054240" cy="863313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rgbClr val="FED517"/>
                </a:solidFill>
                <a:latin typeface="Arial"/>
                <a:cs typeface="Arial"/>
                <a:hlinkClick r:id="rId2"/>
              </a:rPr>
              <a:t>Start</a:t>
            </a:r>
            <a:endParaRPr lang="en-US" sz="4500" b="1" dirty="0">
              <a:solidFill>
                <a:srgbClr val="FED517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340556" y="42474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973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 descr="bob_tea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20631" y="429995"/>
            <a:ext cx="10185262" cy="7365982"/>
          </a:xfrm>
          <a:prstGeom prst="rect">
            <a:avLst/>
          </a:prstGeom>
        </p:spPr>
      </p:pic>
      <p:pic>
        <p:nvPicPr>
          <p:cNvPr id="10" name="Picture 9" descr="bob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8624" y="770912"/>
            <a:ext cx="2486940" cy="121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073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51854"/>
            <a:ext cx="9143999" cy="6324808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4500" b="1" dirty="0" smtClean="0">
              <a:solidFill>
                <a:srgbClr val="FED517"/>
              </a:solidFill>
              <a:latin typeface="Arial"/>
              <a:cs typeface="Arial"/>
            </a:endParaRPr>
          </a:p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Ruim</a:t>
            </a:r>
            <a:endParaRPr lang="en-US" sz="45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US" sz="9000" b="1" dirty="0" smtClean="0">
                <a:solidFill>
                  <a:srgbClr val="FED517"/>
                </a:solidFill>
                <a:latin typeface="Arial"/>
                <a:cs typeface="Arial"/>
              </a:rPr>
              <a:t>500.000</a:t>
            </a:r>
          </a:p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bezoekers</a:t>
            </a:r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 &amp;</a:t>
            </a:r>
          </a:p>
          <a:p>
            <a:pPr algn="ctr"/>
            <a:r>
              <a:rPr lang="en-US" sz="9000" b="1" dirty="0" smtClean="0">
                <a:solidFill>
                  <a:srgbClr val="FED517"/>
                </a:solidFill>
                <a:latin typeface="Arial"/>
                <a:cs typeface="Arial"/>
              </a:rPr>
              <a:t>37.000</a:t>
            </a:r>
          </a:p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blaastesten</a:t>
            </a:r>
            <a:endParaRPr lang="en-US" sz="45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endParaRPr lang="en-US" sz="4500" b="1" dirty="0">
              <a:solidFill>
                <a:srgbClr val="FED517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lakedance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56866" y="-664139"/>
            <a:ext cx="11300865" cy="752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730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 descr="meisje_blaas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409223"/>
            <a:ext cx="9367685" cy="726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kedance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08726" y="-140291"/>
            <a:ext cx="11523300" cy="767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93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76218" y="2952603"/>
            <a:ext cx="6668338" cy="78483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Wie</a:t>
            </a:r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kent</a:t>
            </a:r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                </a:t>
            </a:r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niet</a:t>
            </a:r>
            <a:r>
              <a:rPr lang="en-US" sz="4500" b="1" dirty="0">
                <a:solidFill>
                  <a:schemeClr val="bg1"/>
                </a:solidFill>
                <a:latin typeface="Arial"/>
                <a:cs typeface="Arial"/>
              </a:rPr>
              <a:t>?</a:t>
            </a:r>
          </a:p>
        </p:txBody>
      </p:sp>
      <p:pic>
        <p:nvPicPr>
          <p:cNvPr id="10" name="Picture 9" descr="bo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5840" y="2867937"/>
            <a:ext cx="2086603" cy="101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022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 descr="09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44304" y="0"/>
            <a:ext cx="1029067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02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1" y="2152045"/>
            <a:ext cx="6882830" cy="3216265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E</a:t>
            </a: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venementen</a:t>
            </a:r>
            <a:endParaRPr lang="en-US" sz="3000" dirty="0" smtClean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5000" b="1" dirty="0" smtClean="0">
                <a:solidFill>
                  <a:srgbClr val="FED517"/>
                </a:solidFill>
                <a:latin typeface="Arial"/>
                <a:cs typeface="Arial"/>
              </a:rPr>
              <a:t>Facebook</a:t>
            </a:r>
            <a:endParaRPr lang="en-US" sz="5000" b="1" dirty="0">
              <a:solidFill>
                <a:srgbClr val="FED517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KLPD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Collega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Onderzoek</a:t>
            </a: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028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 descr="facebook_scree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55682" y="-7957"/>
            <a:ext cx="12255364" cy="686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36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338409"/>
            <a:ext cx="9143999" cy="355481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4500" b="1" dirty="0" smtClean="0">
              <a:solidFill>
                <a:srgbClr val="FED517"/>
              </a:solidFill>
              <a:latin typeface="Arial"/>
              <a:cs typeface="Arial"/>
            </a:endParaRPr>
          </a:p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Ruim</a:t>
            </a:r>
            <a:endParaRPr lang="en-US" sz="45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US" sz="9000" b="1" dirty="0" smtClean="0">
                <a:solidFill>
                  <a:srgbClr val="FED517"/>
                </a:solidFill>
                <a:latin typeface="Arial"/>
                <a:cs typeface="Arial"/>
              </a:rPr>
              <a:t>7 </a:t>
            </a:r>
            <a:r>
              <a:rPr lang="en-US" sz="9000" b="1" dirty="0" err="1" smtClean="0">
                <a:solidFill>
                  <a:srgbClr val="FED517"/>
                </a:solidFill>
                <a:latin typeface="Arial"/>
                <a:cs typeface="Arial"/>
              </a:rPr>
              <a:t>miljoen</a:t>
            </a:r>
            <a:endParaRPr lang="en-US" sz="9000" b="1" dirty="0" smtClean="0">
              <a:solidFill>
                <a:srgbClr val="FED517"/>
              </a:solidFill>
              <a:latin typeface="Arial"/>
              <a:cs typeface="Arial"/>
            </a:endParaRPr>
          </a:p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mensen</a:t>
            </a:r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bereikt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71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778053" y="1238686"/>
            <a:ext cx="7759170" cy="4666354"/>
            <a:chOff x="0" y="0"/>
            <a:chExt cx="6864" cy="412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20000">
              <a:off x="196" y="212"/>
              <a:ext cx="6480" cy="3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64" cy="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45578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764175" y="1383798"/>
            <a:ext cx="7497124" cy="4000786"/>
            <a:chOff x="0" y="0"/>
            <a:chExt cx="6896" cy="368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80000">
              <a:off x="214" y="270"/>
              <a:ext cx="6480" cy="2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96" cy="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136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n_in_auto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"/>
            <a:ext cx="10273826" cy="6857998"/>
          </a:xfrm>
          <a:prstGeom prst="rect">
            <a:avLst/>
          </a:prstGeom>
        </p:spPr>
      </p:pic>
      <p:pic>
        <p:nvPicPr>
          <p:cNvPr id="2" name="Picture 1" descr="facebookreactie_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8579" y="-2"/>
            <a:ext cx="6017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367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15988" y="719176"/>
            <a:ext cx="1694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17.500 leden</a:t>
            </a:r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15988" y="1184702"/>
            <a:ext cx="1694215" cy="5673298"/>
          </a:xfrm>
          <a:prstGeom prst="rect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2014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" y="2212734"/>
            <a:ext cx="5329631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750% </a:t>
            </a:r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groei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71703" y="933942"/>
            <a:ext cx="967392" cy="96739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485497" y="5898903"/>
            <a:ext cx="1694215" cy="959094"/>
          </a:xfrm>
          <a:prstGeom prst="rect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begin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2012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85497" y="5408655"/>
            <a:ext cx="1694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2.300 leden</a:t>
            </a:r>
            <a:endParaRPr lang="nl-NL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865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815370"/>
            <a:ext cx="914400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Onderzoek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263856"/>
            <a:ext cx="9144000" cy="332398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Respons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onder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de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leden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is </a:t>
            </a:r>
          </a:p>
          <a:p>
            <a:pPr algn="ctr"/>
            <a:r>
              <a:rPr lang="en-US" sz="9000" b="1" dirty="0" smtClean="0">
                <a:solidFill>
                  <a:srgbClr val="FED517"/>
                </a:solidFill>
                <a:latin typeface="Arial"/>
                <a:cs typeface="Arial"/>
              </a:rPr>
              <a:t>67%</a:t>
            </a:r>
          </a:p>
          <a:p>
            <a:pPr algn="ctr"/>
            <a:endParaRPr lang="en-US" sz="3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Facebook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leden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zijn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meer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intrinsiek</a:t>
            </a: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Arial"/>
                <a:cs typeface="Arial"/>
              </a:rPr>
              <a:t>betrokken</a:t>
            </a:r>
            <a:endParaRPr lang="en-US" sz="3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54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0" y="2152045"/>
            <a:ext cx="5374785" cy="3216265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Evenementen</a:t>
            </a:r>
            <a:endParaRPr lang="en-US" sz="3000" dirty="0" smtClean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Facebook</a:t>
            </a:r>
          </a:p>
          <a:p>
            <a:pPr>
              <a:lnSpc>
                <a:spcPct val="120000"/>
              </a:lnSpc>
            </a:pPr>
            <a:r>
              <a:rPr lang="en-US" sz="5000" b="1" dirty="0" smtClean="0">
                <a:solidFill>
                  <a:srgbClr val="FED517"/>
                </a:solidFill>
                <a:latin typeface="Arial"/>
                <a:cs typeface="Arial"/>
              </a:rPr>
              <a:t>KLPD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Collega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Onderzoek</a:t>
            </a: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959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6576" y="2815620"/>
            <a:ext cx="605424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Filmpje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46576" y="4032268"/>
            <a:ext cx="605424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rgbClr val="FED517"/>
                </a:solidFill>
                <a:latin typeface="Arial"/>
                <a:cs typeface="Arial"/>
                <a:hlinkClick r:id="rId2"/>
              </a:rPr>
              <a:t>Start</a:t>
            </a:r>
            <a:endParaRPr lang="en-US" sz="4500" b="1" dirty="0">
              <a:solidFill>
                <a:srgbClr val="FED517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340556" y="42474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527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4200" y="0"/>
            <a:ext cx="10305034" cy="6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2099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 descr="vrouwen_in_auto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78086" y="0"/>
            <a:ext cx="102825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849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klp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61264"/>
            <a:ext cx="11423547" cy="82503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340556" y="42474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4903" y="462795"/>
            <a:ext cx="4351927" cy="1738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 smtClean="0">
                <a:latin typeface="Arial"/>
                <a:cs typeface="Arial"/>
              </a:rPr>
              <a:t>Op </a:t>
            </a:r>
            <a:r>
              <a:rPr lang="en-US" sz="3000" b="1" dirty="0" err="1" smtClean="0">
                <a:latin typeface="Arial"/>
                <a:cs typeface="Arial"/>
              </a:rPr>
              <a:t>ruim</a:t>
            </a:r>
            <a:r>
              <a:rPr lang="en-US" sz="3000" b="1" dirty="0" smtClean="0">
                <a:latin typeface="Arial"/>
                <a:cs typeface="Arial"/>
              </a:rPr>
              <a:t> 200 </a:t>
            </a:r>
            <a:r>
              <a:rPr lang="en-US" sz="3000" b="1" dirty="0" err="1" smtClean="0">
                <a:latin typeface="Arial"/>
                <a:cs typeface="Arial"/>
              </a:rPr>
              <a:t>locaties</a:t>
            </a:r>
            <a:r>
              <a:rPr lang="en-US" sz="3000" b="1" dirty="0" smtClean="0">
                <a:latin typeface="Arial"/>
                <a:cs typeface="Arial"/>
              </a:rPr>
              <a:t> </a:t>
            </a:r>
            <a:r>
              <a:rPr lang="en-US" sz="3000" b="1" dirty="0" err="1" smtClean="0">
                <a:latin typeface="Arial"/>
                <a:cs typeface="Arial"/>
              </a:rPr>
              <a:t>alcoholcontroles</a:t>
            </a:r>
            <a:r>
              <a:rPr lang="en-US" sz="3000" b="1" dirty="0" smtClean="0">
                <a:latin typeface="Arial"/>
                <a:cs typeface="Arial"/>
              </a:rPr>
              <a:t> </a:t>
            </a:r>
            <a:r>
              <a:rPr lang="en-US" sz="3000" b="1" dirty="0" err="1" smtClean="0">
                <a:latin typeface="Arial"/>
                <a:cs typeface="Arial"/>
              </a:rPr>
              <a:t>ondersteund</a:t>
            </a:r>
            <a:endParaRPr lang="en-US" sz="3000" b="1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4903" y="2508507"/>
            <a:ext cx="4351927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b="1" dirty="0" smtClean="0">
                <a:latin typeface="Arial"/>
                <a:cs typeface="Arial"/>
              </a:rPr>
              <a:t>150.000 </a:t>
            </a:r>
            <a:r>
              <a:rPr lang="en-US" sz="3000" b="1" dirty="0" err="1" smtClean="0">
                <a:latin typeface="Arial"/>
                <a:cs typeface="Arial"/>
              </a:rPr>
              <a:t>contactmomenten</a:t>
            </a:r>
            <a:endParaRPr lang="en-US" sz="30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4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1" y="2152045"/>
            <a:ext cx="6882830" cy="4693593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Evenementen</a:t>
            </a:r>
            <a:endParaRPr lang="en-US" sz="3000" dirty="0" smtClean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Facebook</a:t>
            </a: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KLPD</a:t>
            </a: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FED517"/>
                </a:solidFill>
                <a:latin typeface="Arial"/>
                <a:cs typeface="Arial"/>
              </a:rPr>
              <a:t>Collega</a:t>
            </a:r>
            <a:r>
              <a:rPr lang="en-US" sz="5000" b="1" dirty="0" smtClean="0">
                <a:solidFill>
                  <a:srgbClr val="FED517"/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3000" dirty="0" err="1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Onderzoek</a:t>
            </a: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endParaRPr lang="en-US" sz="5000" b="1" dirty="0">
              <a:solidFill>
                <a:srgbClr val="FED517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75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hermafbeelding 2014-09-15 om 14.50.5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04660" y="-754837"/>
            <a:ext cx="14876469" cy="83680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682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1" y="2152045"/>
            <a:ext cx="6882830" cy="3770263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Evenementen</a:t>
            </a:r>
            <a:endParaRPr lang="en-US" sz="3000" dirty="0" smtClean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Facebook</a:t>
            </a: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KLPD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Collega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FED517"/>
                </a:solidFill>
                <a:latin typeface="Arial"/>
                <a:cs typeface="Arial"/>
              </a:rPr>
              <a:t>Onderzoek</a:t>
            </a:r>
            <a:endParaRPr lang="en-US" sz="5000" b="1" dirty="0">
              <a:solidFill>
                <a:srgbClr val="FED517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08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22479"/>
            <a:ext cx="6400800" cy="1752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07794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 smtClean="0">
                <a:solidFill>
                  <a:schemeClr val="bg1"/>
                </a:solidFill>
                <a:latin typeface="Arial"/>
                <a:cs typeface="Arial"/>
              </a:rPr>
              <a:t>Gedragsbeïnvloeding</a:t>
            </a:r>
            <a:endParaRPr lang="en-US" sz="3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Oval 5"/>
          <p:cNvSpPr/>
          <p:nvPr/>
        </p:nvSpPr>
        <p:spPr>
          <a:xfrm>
            <a:off x="1923143" y="3169548"/>
            <a:ext cx="1596572" cy="1596572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/>
                <a:cs typeface="Arial"/>
              </a:rPr>
              <a:t>GEDRAG</a:t>
            </a:r>
            <a:endParaRPr lang="en-US" sz="15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57171" y="1781621"/>
            <a:ext cx="1596572" cy="1596572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/>
                <a:cs typeface="Arial"/>
              </a:rPr>
              <a:t>KENNIS</a:t>
            </a:r>
            <a:endParaRPr lang="en-US" sz="15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841999" y="3169548"/>
            <a:ext cx="1596572" cy="1596572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/>
                <a:cs typeface="Arial"/>
              </a:rPr>
              <a:t>HOUDING</a:t>
            </a:r>
            <a:endParaRPr lang="en-US" sz="15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857171" y="4575621"/>
            <a:ext cx="1596572" cy="1596572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/>
                <a:cs typeface="Arial"/>
              </a:rPr>
              <a:t>INTENTIE</a:t>
            </a:r>
            <a:endParaRPr lang="en-US" sz="15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" name="Bent Arrow 11"/>
          <p:cNvSpPr/>
          <p:nvPr/>
        </p:nvSpPr>
        <p:spPr>
          <a:xfrm rot="5400000">
            <a:off x="5831111" y="2184845"/>
            <a:ext cx="653143" cy="707571"/>
          </a:xfrm>
          <a:prstGeom prst="bent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5803897" y="5012863"/>
            <a:ext cx="653143" cy="707571"/>
          </a:xfrm>
          <a:prstGeom prst="bent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 rot="16200000">
            <a:off x="2839358" y="5012863"/>
            <a:ext cx="653143" cy="707571"/>
          </a:xfrm>
          <a:prstGeom prst="bent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>
            <a:off x="2839358" y="2157631"/>
            <a:ext cx="653143" cy="707571"/>
          </a:xfrm>
          <a:prstGeom prst="bent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13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21497" y="2960301"/>
            <a:ext cx="4416440" cy="78483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succesfactoren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Oval 5"/>
          <p:cNvSpPr/>
          <p:nvPr/>
        </p:nvSpPr>
        <p:spPr>
          <a:xfrm>
            <a:off x="1720264" y="2947065"/>
            <a:ext cx="981140" cy="959196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Arial"/>
                <a:cs typeface="Arial"/>
              </a:rPr>
              <a:t>7</a:t>
            </a:r>
            <a:endParaRPr lang="en-US" sz="40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6" descr="_MG_6782-bewerk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38666" y="1"/>
            <a:ext cx="10286999" cy="6857999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002604" y="3755928"/>
            <a:ext cx="1934510" cy="1891242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HET GEVEN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VAN EEN BELONING</a:t>
            </a:r>
            <a:endParaRPr lang="en-US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9038" y="644294"/>
            <a:ext cx="6054240" cy="938719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500" b="1" dirty="0" err="1" smtClean="0">
                <a:solidFill>
                  <a:schemeClr val="bg1"/>
                </a:solidFill>
                <a:latin typeface="Arial"/>
                <a:cs typeface="Arial"/>
              </a:rPr>
              <a:t>Wederkerigheid</a:t>
            </a:r>
            <a:endParaRPr lang="en-US" sz="5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0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bob_auto_uitgesnede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228" y="1292013"/>
            <a:ext cx="8128001" cy="5188374"/>
          </a:xfrm>
          <a:prstGeom prst="rect">
            <a:avLst/>
          </a:prstGeom>
        </p:spPr>
      </p:pic>
      <p:pic>
        <p:nvPicPr>
          <p:cNvPr id="7" name="Picture 6" descr="sleutelhanger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714" y="513352"/>
            <a:ext cx="2507089" cy="16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75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˙</a:t>
            </a:r>
            <a:r>
              <a:rPr lang="en-US" dirty="0" err="1" smtClean="0">
                <a:solidFill>
                  <a:schemeClr val="tx1"/>
                </a:solidFill>
              </a:rPr>
              <a:t>Œ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46576" y="589273"/>
            <a:ext cx="6054240" cy="93871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500" b="1" dirty="0" smtClean="0">
                <a:solidFill>
                  <a:schemeClr val="bg1"/>
                </a:solidFill>
                <a:latin typeface="Arial"/>
                <a:cs typeface="Arial"/>
              </a:rPr>
              <a:t>Consistent</a:t>
            </a:r>
            <a:endParaRPr lang="en-US" sz="5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2" name="Picture 11" descr="bob_bierviltj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9666" y="2165427"/>
            <a:ext cx="3647997" cy="3647997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5165423" y="2247823"/>
            <a:ext cx="1814504" cy="1773920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"/>
                <a:cs typeface="Arial"/>
              </a:rPr>
              <a:t>BOODSCHAP IS AL 13 JAAR HETZELFDE</a:t>
            </a:r>
            <a:endParaRPr lang="en-US" sz="14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98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ineken-de-BOB-03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67" y="0"/>
            <a:ext cx="10287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344210" y="384289"/>
            <a:ext cx="8546850" cy="938719"/>
          </a:xfrm>
          <a:prstGeom prst="rect">
            <a:avLst/>
          </a:prstGeom>
          <a:effectLst>
            <a:outerShdw blurRad="88900" dist="38100" dir="5400000" algn="tl" rotWithShape="0">
              <a:srgbClr val="000000">
                <a:alpha val="75000"/>
              </a:srgb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5500" b="1" dirty="0" err="1" smtClean="0">
                <a:solidFill>
                  <a:schemeClr val="bg1"/>
                </a:solidFill>
                <a:latin typeface="Arial"/>
                <a:cs typeface="Arial"/>
              </a:rPr>
              <a:t>Sociale</a:t>
            </a:r>
            <a:r>
              <a:rPr lang="en-US" sz="55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5500" b="1" dirty="0" err="1" smtClean="0">
                <a:solidFill>
                  <a:schemeClr val="bg1"/>
                </a:solidFill>
                <a:latin typeface="Arial"/>
                <a:cs typeface="Arial"/>
              </a:rPr>
              <a:t>bewijskracht</a:t>
            </a:r>
            <a:endParaRPr lang="en-US" sz="5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996133" y="3244724"/>
            <a:ext cx="2101210" cy="2054213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ANDEREN ZIJN BOB DUS IK OOK</a:t>
            </a:r>
            <a:endParaRPr lang="en-US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6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77767" y="4849280"/>
            <a:ext cx="6054240" cy="938719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500" b="1" dirty="0" err="1" smtClean="0">
                <a:solidFill>
                  <a:schemeClr val="bg1"/>
                </a:solidFill>
                <a:latin typeface="Arial"/>
                <a:cs typeface="Arial"/>
              </a:rPr>
              <a:t>Wederkerigheid</a:t>
            </a:r>
            <a:endParaRPr lang="en-US" sz="5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69379" y="512834"/>
            <a:ext cx="5244850" cy="9387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5500" b="1" dirty="0" err="1" smtClean="0">
                <a:latin typeface="Arial"/>
                <a:cs typeface="Arial"/>
              </a:rPr>
              <a:t>Sympathie</a:t>
            </a:r>
            <a:endParaRPr lang="en-US" sz="5500" b="1" dirty="0">
              <a:latin typeface="Arial"/>
              <a:cs typeface="Arial"/>
            </a:endParaRPr>
          </a:p>
        </p:txBody>
      </p:sp>
      <p:pic>
        <p:nvPicPr>
          <p:cNvPr id="3" name="Picture 2" descr="bob_marley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1889" y="1685903"/>
            <a:ext cx="6292578" cy="464998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6243862" y="1451553"/>
            <a:ext cx="2101210" cy="2054213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Mensen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praten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graag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 over </a:t>
            </a:r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dat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ze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 Bob </a:t>
            </a:r>
            <a:r>
              <a:rPr lang="en-US" b="1" dirty="0" err="1" smtClean="0">
                <a:solidFill>
                  <a:schemeClr val="tx1"/>
                </a:solidFill>
                <a:latin typeface="Arial"/>
                <a:cs typeface="Arial"/>
              </a:rPr>
              <a:t>zijn</a:t>
            </a:r>
            <a:endParaRPr lang="en-US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41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eutelhanger_op_tafe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921157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65806"/>
            <a:ext cx="9144000" cy="938719"/>
          </a:xfrm>
          <a:prstGeom prst="rect">
            <a:avLst/>
          </a:prstGeom>
          <a:effectLst>
            <a:outerShdw blurRad="88900" dist="38100" dir="5400000" algn="tl" rotWithShape="0">
              <a:srgbClr val="000000">
                <a:alpha val="75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500" b="1" dirty="0" err="1" smtClean="0">
                <a:solidFill>
                  <a:schemeClr val="bg1"/>
                </a:solidFill>
                <a:latin typeface="Arial"/>
                <a:cs typeface="Arial"/>
              </a:rPr>
              <a:t>Schaars</a:t>
            </a:r>
            <a:endParaRPr lang="en-US" sz="5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Oval 8"/>
          <p:cNvSpPr/>
          <p:nvPr/>
        </p:nvSpPr>
        <p:spPr>
          <a:xfrm>
            <a:off x="1133964" y="2003496"/>
            <a:ext cx="2912073" cy="2846941"/>
          </a:xfrm>
          <a:prstGeom prst="ellipse">
            <a:avLst/>
          </a:prstGeom>
          <a:solidFill>
            <a:srgbClr val="FED5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SLEUTELHANGER IS NIET EENVOUDIG TE BEMACHTIGEN</a:t>
            </a:r>
            <a:endParaRPr lang="en-US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815620"/>
            <a:ext cx="9144000" cy="78483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Na </a:t>
            </a:r>
            <a:r>
              <a:rPr lang="en-US" sz="4500" b="1" dirty="0" smtClean="0">
                <a:solidFill>
                  <a:srgbClr val="FED517"/>
                </a:solidFill>
                <a:latin typeface="Arial"/>
                <a:cs typeface="Arial"/>
              </a:rPr>
              <a:t>2014</a:t>
            </a:r>
            <a:endParaRPr lang="en-US" sz="4500" b="1" dirty="0">
              <a:solidFill>
                <a:srgbClr val="FED517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96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ob_trein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3223" y="4869979"/>
            <a:ext cx="9144000" cy="129420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300" b="1" dirty="0" smtClean="0">
                <a:solidFill>
                  <a:srgbClr val="FED517"/>
                </a:solidFill>
                <a:latin typeface="Arial"/>
                <a:cs typeface="Arial"/>
              </a:rPr>
              <a:t>2015 – 2017</a:t>
            </a:r>
          </a:p>
          <a:p>
            <a:pPr>
              <a:lnSpc>
                <a:spcPct val="120000"/>
              </a:lnSpc>
            </a:pPr>
            <a:r>
              <a:rPr lang="en-US" sz="3300" b="1" dirty="0" smtClean="0">
                <a:solidFill>
                  <a:srgbClr val="FFFFFF"/>
                </a:solidFill>
                <a:latin typeface="Arial"/>
                <a:cs typeface="Arial"/>
              </a:rPr>
              <a:t>Bob </a:t>
            </a:r>
            <a:r>
              <a:rPr lang="en-US" sz="3300" b="1" dirty="0" err="1" smtClean="0">
                <a:solidFill>
                  <a:srgbClr val="FFFFFF"/>
                </a:solidFill>
                <a:latin typeface="Arial"/>
                <a:cs typeface="Arial"/>
              </a:rPr>
              <a:t>blijft</a:t>
            </a:r>
            <a:r>
              <a:rPr lang="en-US" sz="3300" b="1" dirty="0" smtClean="0">
                <a:solidFill>
                  <a:srgbClr val="FFFFFF"/>
                </a:solidFill>
                <a:latin typeface="Arial"/>
                <a:cs typeface="Arial"/>
              </a:rPr>
              <a:t> op het </a:t>
            </a:r>
            <a:r>
              <a:rPr lang="en-US" sz="3300" b="1" dirty="0" err="1" smtClean="0">
                <a:solidFill>
                  <a:srgbClr val="FFFFFF"/>
                </a:solidFill>
                <a:latin typeface="Arial"/>
                <a:cs typeface="Arial"/>
              </a:rPr>
              <a:t>goede</a:t>
            </a:r>
            <a:r>
              <a:rPr lang="en-US" sz="3300" b="1" dirty="0" smtClean="0">
                <a:solidFill>
                  <a:srgbClr val="FFFFFF"/>
                </a:solidFill>
                <a:latin typeface="Arial"/>
                <a:cs typeface="Arial"/>
              </a:rPr>
              <a:t> spoor</a:t>
            </a:r>
          </a:p>
        </p:txBody>
      </p:sp>
      <p:pic>
        <p:nvPicPr>
          <p:cNvPr id="10" name="the_night_train.mp3"/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205481" y="344958"/>
            <a:ext cx="595837" cy="59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396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oliebol_bob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4629" y="0"/>
            <a:ext cx="4532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259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Afbeelding 6" descr="Logobalk_drankenhandel.ep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4778" y="2965450"/>
            <a:ext cx="6870700" cy="635000"/>
          </a:xfrm>
          <a:prstGeom prst="rect">
            <a:avLst/>
          </a:prstGeom>
        </p:spPr>
      </p:pic>
      <p:pic>
        <p:nvPicPr>
          <p:cNvPr id="10" name="Afbeelding 7" descr="logobalk_Stiva_Unive.eps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11139" y="4183536"/>
            <a:ext cx="3175000" cy="5842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820090"/>
            <a:ext cx="9144000" cy="78483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Partners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55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815620"/>
            <a:ext cx="9144000" cy="784830"/>
          </a:xfrm>
          <a:prstGeom prst="rect">
            <a:avLst/>
          </a:prstGeom>
          <a:effectLst>
            <a:outerShdw blurRad="50800" dist="50800" dir="5400000" algn="tl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bg1"/>
                </a:solidFill>
                <a:latin typeface="Arial"/>
                <a:cs typeface="Arial"/>
              </a:rPr>
              <a:t>Na </a:t>
            </a:r>
            <a:r>
              <a:rPr lang="en-US" sz="4500" b="1" dirty="0" smtClean="0">
                <a:solidFill>
                  <a:srgbClr val="FED517"/>
                </a:solidFill>
                <a:latin typeface="Arial"/>
                <a:cs typeface="Arial"/>
              </a:rPr>
              <a:t>2011</a:t>
            </a:r>
            <a:endParaRPr lang="en-US" sz="4500" b="1" dirty="0">
              <a:solidFill>
                <a:srgbClr val="FED517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22479"/>
            <a:ext cx="6400800" cy="1752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07794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0000"/>
                </a:solidFill>
                <a:latin typeface="Arial"/>
                <a:cs typeface="Arial"/>
              </a:rPr>
              <a:t>Focus op </a:t>
            </a:r>
            <a:r>
              <a:rPr lang="en-US" sz="3500" b="1" dirty="0" err="1" smtClean="0">
                <a:solidFill>
                  <a:srgbClr val="000000"/>
                </a:solidFill>
                <a:latin typeface="Arial"/>
                <a:cs typeface="Arial"/>
              </a:rPr>
              <a:t>doelgroepen</a:t>
            </a:r>
            <a:endParaRPr lang="en-US" sz="35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862" y="1941251"/>
            <a:ext cx="8414988" cy="396245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066043" y="5310429"/>
            <a:ext cx="3423513" cy="8212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32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2281" y="854176"/>
            <a:ext cx="6882830" cy="784830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4500" b="1" dirty="0" err="1" smtClean="0">
                <a:solidFill>
                  <a:schemeClr val="bg1"/>
                </a:solidFill>
                <a:latin typeface="Arial"/>
                <a:cs typeface="Arial"/>
              </a:rPr>
              <a:t>Doelgroepsegmentatie</a:t>
            </a:r>
            <a:endParaRPr lang="en-US" sz="45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32281" y="2152045"/>
            <a:ext cx="6882830" cy="2846933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89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Evenementen</a:t>
            </a:r>
            <a:endParaRPr lang="en-US" sz="3000" dirty="0" smtClean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Facebook</a:t>
            </a:r>
          </a:p>
          <a:p>
            <a:pPr>
              <a:lnSpc>
                <a:spcPct val="120000"/>
              </a:lnSpc>
            </a:pP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KLPD (</a:t>
            </a: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alcoholcontroles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Collega</a:t>
            </a:r>
            <a:r>
              <a:rPr lang="en-US" sz="3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Bob</a:t>
            </a:r>
          </a:p>
          <a:p>
            <a:pPr>
              <a:lnSpc>
                <a:spcPct val="120000"/>
              </a:lnSpc>
            </a:pPr>
            <a:r>
              <a:rPr lang="en-US" sz="3000" dirty="0" err="1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Onderzoek</a:t>
            </a:r>
            <a:endParaRPr lang="en-US" sz="3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45556" y="-1001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403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162</Words>
  <Application>Microsoft Office PowerPoint</Application>
  <PresentationFormat>On-screen Show (4:3)</PresentationFormat>
  <Paragraphs>93</Paragraphs>
  <Slides>45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2</vt:lpstr>
      <vt:lpstr>Slide 41</vt:lpstr>
      <vt:lpstr>Slide 42</vt:lpstr>
      <vt:lpstr>Slide 43</vt:lpstr>
      <vt:lpstr>Slide 44</vt:lpstr>
      <vt:lpstr>Slide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Hallo Goeiedag</dc:creator>
  <cp:lastModifiedBy>Laura</cp:lastModifiedBy>
  <cp:revision>65</cp:revision>
  <dcterms:created xsi:type="dcterms:W3CDTF">2014-10-28T14:05:14Z</dcterms:created>
  <dcterms:modified xsi:type="dcterms:W3CDTF">2015-01-09T16:25:52Z</dcterms:modified>
</cp:coreProperties>
</file>