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57" r:id="rId4"/>
    <p:sldId id="259" r:id="rId5"/>
    <p:sldId id="266" r:id="rId6"/>
    <p:sldId id="268" r:id="rId7"/>
    <p:sldId id="258" r:id="rId8"/>
    <p:sldId id="281" r:id="rId9"/>
    <p:sldId id="288" r:id="rId10"/>
    <p:sldId id="290" r:id="rId11"/>
    <p:sldId id="282" r:id="rId12"/>
    <p:sldId id="279" r:id="rId13"/>
    <p:sldId id="283" r:id="rId14"/>
    <p:sldId id="289" r:id="rId15"/>
    <p:sldId id="284" r:id="rId16"/>
    <p:sldId id="285" r:id="rId17"/>
    <p:sldId id="286" r:id="rId18"/>
    <p:sldId id="261" r:id="rId19"/>
    <p:sldId id="263" r:id="rId20"/>
    <p:sldId id="262" r:id="rId21"/>
    <p:sldId id="267" r:id="rId22"/>
    <p:sldId id="273" r:id="rId23"/>
    <p:sldId id="269" r:id="rId24"/>
    <p:sldId id="274" r:id="rId25"/>
    <p:sldId id="270" r:id="rId26"/>
    <p:sldId id="275" r:id="rId27"/>
    <p:sldId id="276" r:id="rId28"/>
    <p:sldId id="271" r:id="rId29"/>
    <p:sldId id="277" r:id="rId30"/>
    <p:sldId id="278" r:id="rId31"/>
    <p:sldId id="280" r:id="rId3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 hangingPunct="0">
      <a:lnSpc>
        <a:spcPct val="9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DA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44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altLang="sk-SK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sk-SK" altLang="sk-SK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sk-SK" altLang="sk-SK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sk-SK" altLang="sk-SK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3348369-9CBF-4B25-BB38-84BF28BE76F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69360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A690A5-9A96-4D7D-A1A7-FC6A2F6CBEB2}" type="slidenum">
              <a:rPr lang="sk-SK" altLang="sk-SK"/>
              <a:pPr/>
              <a:t>1</a:t>
            </a:fld>
            <a:endParaRPr lang="sk-SK" altLang="sk-SK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6591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A690A5-9A96-4D7D-A1A7-FC6A2F6CBEB2}" type="slidenum">
              <a:rPr lang="sk-SK" altLang="sk-SK"/>
              <a:pPr/>
              <a:t>2</a:t>
            </a:fld>
            <a:endParaRPr lang="sk-SK" altLang="sk-SK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4903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A690A5-9A96-4D7D-A1A7-FC6A2F6CBEB2}" type="slidenum">
              <a:rPr lang="sk-SK" altLang="sk-SK"/>
              <a:pPr/>
              <a:t>3</a:t>
            </a:fld>
            <a:endParaRPr lang="sk-SK" altLang="sk-SK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938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A690A5-9A96-4D7D-A1A7-FC6A2F6CBEB2}" type="slidenum">
              <a:rPr lang="sk-SK" altLang="sk-SK"/>
              <a:pPr/>
              <a:t>4</a:t>
            </a:fld>
            <a:endParaRPr lang="sk-SK" altLang="sk-SK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6983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871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355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305675" y="1260475"/>
            <a:ext cx="2266950" cy="485775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03238" y="1260475"/>
            <a:ext cx="6650037" cy="48577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253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067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2644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3238" y="2519363"/>
            <a:ext cx="4457700" cy="359886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113338" y="2519363"/>
            <a:ext cx="4459287" cy="359886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95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610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439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24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047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6993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26047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519363"/>
            <a:ext cx="9069387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612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k-SK" smtClean="0"/>
              <a:t>Click to edit the outline text format</a:t>
            </a:r>
          </a:p>
          <a:p>
            <a:pPr lvl="1"/>
            <a:r>
              <a:rPr lang="en-GB" altLang="sk-SK" smtClean="0"/>
              <a:t>Second Outline Level</a:t>
            </a:r>
          </a:p>
          <a:p>
            <a:pPr lvl="2"/>
            <a:r>
              <a:rPr lang="en-GB" altLang="sk-SK" smtClean="0"/>
              <a:t>Third Outline Level</a:t>
            </a:r>
          </a:p>
          <a:p>
            <a:pPr lvl="3"/>
            <a:r>
              <a:rPr lang="en-GB" altLang="sk-SK" smtClean="0"/>
              <a:t>Fourth Outline Level</a:t>
            </a:r>
          </a:p>
          <a:p>
            <a:pPr lvl="4"/>
            <a:r>
              <a:rPr lang="en-GB" altLang="sk-SK" smtClean="0"/>
              <a:t>Fifth Outline Level</a:t>
            </a:r>
          </a:p>
          <a:p>
            <a:pPr lvl="4"/>
            <a:r>
              <a:rPr lang="en-GB" altLang="sk-SK" smtClean="0"/>
              <a:t>Sixth Outline Level</a:t>
            </a:r>
          </a:p>
          <a:p>
            <a:pPr lvl="4"/>
            <a:r>
              <a:rPr lang="en-GB" altLang="sk-SK" smtClean="0"/>
              <a:t>Seventh Outline Level</a:t>
            </a:r>
          </a:p>
          <a:p>
            <a:pPr lvl="4"/>
            <a:r>
              <a:rPr lang="en-GB" altLang="sk-SK" smtClean="0"/>
              <a:t>Eighth Outline Level</a:t>
            </a:r>
          </a:p>
          <a:p>
            <a:pPr lvl="4"/>
            <a:r>
              <a:rPr lang="en-GB" altLang="sk-SK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1" fontAlgn="base" hangingPunct="1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75816" y="1691605"/>
            <a:ext cx="8928992" cy="275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 smtClean="0"/>
              <a:t>Tlačová konferencia </a:t>
            </a:r>
          </a:p>
          <a:p>
            <a:pPr algn="ctr"/>
            <a:r>
              <a:rPr lang="sk-SK" sz="2400" i="1" dirty="0" smtClean="0"/>
              <a:t>25.júna 2015</a:t>
            </a:r>
          </a:p>
          <a:p>
            <a:pPr algn="just"/>
            <a:endParaRPr lang="sk-SK" sz="2400" b="1" dirty="0"/>
          </a:p>
          <a:p>
            <a:pPr algn="just"/>
            <a:endParaRPr lang="sk-SK" sz="2400" b="1" dirty="0" smtClean="0"/>
          </a:p>
          <a:p>
            <a:pPr algn="just"/>
            <a:endParaRPr lang="sk-SK" sz="2400" b="1" dirty="0" smtClean="0"/>
          </a:p>
          <a:p>
            <a:pPr algn="ctr"/>
            <a:r>
              <a:rPr lang="sk-SK" sz="4200" b="1" dirty="0" smtClean="0">
                <a:solidFill>
                  <a:srgbClr val="6DA2C4"/>
                </a:solidFill>
              </a:rPr>
              <a:t>Vitajte!</a:t>
            </a:r>
            <a:endParaRPr lang="sk-SK" sz="4200" dirty="0" smtClean="0">
              <a:solidFill>
                <a:srgbClr val="6DA2C4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448024" y="1907629"/>
            <a:ext cx="5472608" cy="375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6DA2C4"/>
                </a:solidFill>
              </a:rPr>
              <a:t>AKTIVITY:</a:t>
            </a:r>
            <a:endParaRPr lang="sk-SK" sz="3200" b="1" dirty="0" smtClean="0">
              <a:solidFill>
                <a:srgbClr val="6DA2C4"/>
              </a:solidFill>
            </a:endParaRPr>
          </a:p>
          <a:p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400" dirty="0" smtClean="0">
                <a:solidFill>
                  <a:srgbClr val="6DA2C4"/>
                </a:solidFill>
              </a:rPr>
              <a:t>Web stránka – deti, rodičia, školy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400" dirty="0" smtClean="0">
                <a:solidFill>
                  <a:srgbClr val="6DA2C4"/>
                </a:solidFill>
              </a:rPr>
              <a:t>Interaktívna hodina na školách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400" smtClean="0">
                <a:solidFill>
                  <a:srgbClr val="6DA2C4"/>
                </a:solidFill>
              </a:rPr>
              <a:t>Dotazníky</a:t>
            </a:r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sk-SK" sz="2400" dirty="0" smtClean="0">
              <a:solidFill>
                <a:srgbClr val="6DA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/>
          <a:srcRect l="-1012" r="1012"/>
          <a:stretch/>
        </p:blipFill>
        <p:spPr>
          <a:xfrm>
            <a:off x="612000" y="1337040"/>
            <a:ext cx="8680956" cy="48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5791" r="2311"/>
          <a:stretch/>
        </p:blipFill>
        <p:spPr>
          <a:xfrm>
            <a:off x="71760" y="1318280"/>
            <a:ext cx="5148000" cy="29220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336" y="1337424"/>
            <a:ext cx="4734824" cy="290289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64" y="3635821"/>
            <a:ext cx="4089294" cy="266277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302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" y="1475581"/>
            <a:ext cx="5167587" cy="279188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376" y="3563813"/>
            <a:ext cx="4175862" cy="250944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715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1079872" y="1979637"/>
            <a:ext cx="7776864" cy="340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6DA2C4"/>
                </a:solidFill>
              </a:rPr>
              <a:t>VÝSLEDKY:</a:t>
            </a:r>
            <a:endParaRPr lang="sk-SK" sz="3200" b="1" dirty="0" smtClean="0">
              <a:solidFill>
                <a:srgbClr val="6DA2C4"/>
              </a:solidFill>
            </a:endParaRPr>
          </a:p>
          <a:p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400" dirty="0" smtClean="0">
                <a:solidFill>
                  <a:srgbClr val="6DA2C4"/>
                </a:solidFill>
                <a:latin typeface="+mj-lt"/>
              </a:rPr>
              <a:t>200 prednášok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sz="2400" dirty="0">
              <a:solidFill>
                <a:srgbClr val="6DA2C4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400" dirty="0" smtClean="0">
                <a:solidFill>
                  <a:srgbClr val="6DA2C4"/>
                </a:solidFill>
                <a:latin typeface="+mj-lt"/>
              </a:rPr>
              <a:t>4 000 </a:t>
            </a:r>
            <a:r>
              <a:rPr lang="sk-SK" sz="2400" dirty="0" smtClean="0">
                <a:solidFill>
                  <a:srgbClr val="6DA2C4"/>
                </a:solidFill>
                <a:latin typeface="+mj-lt"/>
              </a:rPr>
              <a:t>žiakov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sz="2400" dirty="0">
              <a:solidFill>
                <a:srgbClr val="6DA2C4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400" dirty="0" smtClean="0">
                <a:solidFill>
                  <a:srgbClr val="6DA2C4"/>
                </a:solidFill>
                <a:latin typeface="+mj-lt"/>
              </a:rPr>
              <a:t>Pozitívne </a:t>
            </a:r>
            <a:r>
              <a:rPr lang="sk-SK" sz="2400" dirty="0">
                <a:solidFill>
                  <a:srgbClr val="6DA2C4"/>
                </a:solidFill>
                <a:latin typeface="+mj-lt"/>
              </a:rPr>
              <a:t>odozvy žiakov, aj učiteľov -&gt; opakovanie </a:t>
            </a:r>
            <a:endParaRPr lang="sk-SK" sz="2400" dirty="0" smtClean="0">
              <a:solidFill>
                <a:srgbClr val="6DA2C4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sz="2400" dirty="0">
              <a:solidFill>
                <a:srgbClr val="6DA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2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63" y="1475581"/>
            <a:ext cx="8196911" cy="460851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257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024088" y="3347789"/>
            <a:ext cx="4099199" cy="505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Ďakujeme za pozornosť!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1278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07864" y="3347789"/>
            <a:ext cx="7922362" cy="505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rgbClr val="6DA2C4"/>
                </a:solidFill>
              </a:rPr>
              <a:t>Zaujímavé informácie, ktoré ste možno nevedeli:</a:t>
            </a:r>
            <a:endParaRPr lang="sk-SK" sz="2800" dirty="0">
              <a:solidFill>
                <a:srgbClr val="6DA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928" y="1691605"/>
            <a:ext cx="6768752" cy="393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44" y="1763613"/>
            <a:ext cx="6768000" cy="44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75816" y="1691605"/>
            <a:ext cx="8928992" cy="4613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 smtClean="0"/>
              <a:t>FÓRUM PSR SLOVENSKO </a:t>
            </a:r>
          </a:p>
          <a:p>
            <a:pPr algn="just"/>
            <a:endParaRPr lang="sk-SK" sz="2400" dirty="0" smtClean="0"/>
          </a:p>
          <a:p>
            <a:pPr marL="285750" indent="-285750" algn="just">
              <a:buFontTx/>
              <a:buChar char="-"/>
            </a:pPr>
            <a:r>
              <a:rPr lang="sk-SK" sz="2400" dirty="0" smtClean="0"/>
              <a:t>združuje významných výrobcov, distributérov a importérov alkoholických nápojov v Slovenskej republike;</a:t>
            </a:r>
          </a:p>
          <a:p>
            <a:pPr marL="285750" indent="-285750" algn="just">
              <a:buFontTx/>
              <a:buChar char="-"/>
            </a:pPr>
            <a:endParaRPr lang="sk-SK" sz="2400" dirty="0" smtClean="0"/>
          </a:p>
          <a:p>
            <a:pPr marL="285750" indent="-285750" algn="just">
              <a:buFontTx/>
              <a:buChar char="-"/>
            </a:pPr>
            <a:r>
              <a:rPr lang="sk-SK" sz="2400" dirty="0" smtClean="0"/>
              <a:t>je nekomerčné združenie, ktoré nereprezentuje obchodné záujmy žiadneho jednotlivého výrobcu ani akúkoľvek časť trhu;</a:t>
            </a:r>
          </a:p>
          <a:p>
            <a:pPr marL="285750" indent="-285750" algn="just">
              <a:buFontTx/>
              <a:buChar char="-"/>
            </a:pPr>
            <a:endParaRPr lang="sk-SK" sz="2400" dirty="0" smtClean="0"/>
          </a:p>
          <a:p>
            <a:pPr marL="285750" indent="-285750" algn="just">
              <a:buFontTx/>
              <a:buChar char="-"/>
            </a:pPr>
            <a:r>
              <a:rPr lang="sk-SK" sz="2400" dirty="0" smtClean="0"/>
              <a:t>venuje sa osvete a prevencii zameranej na elimináciu škodlivých následkov zneužívania alkoholu a poskytuje seriózne a vyvážené informácie súvisiace s alkoholom.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99636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936" y="1547588"/>
            <a:ext cx="6768000" cy="44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hovormeoalkoholesk.jiri-spacek.eu/wp-content/uploads/2015/02/rodice-proc-o-tom-mluvi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1763613"/>
            <a:ext cx="7920880" cy="39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68" y="1619597"/>
            <a:ext cx="5688000" cy="44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hovormeoalkoholesk.jiri-spacek.eu/wp-content/uploads/2015/02/rodice-zakladni-prevenc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705" y="1259557"/>
            <a:ext cx="5482977" cy="26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hovormeoalkoholesk.jiri-spacek.eu/wp-content/uploads/2015/02/rodice-zakladni-prevenc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47" y="1259557"/>
            <a:ext cx="5482976" cy="26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129" y="3916612"/>
            <a:ext cx="2592288" cy="238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72" y="1547589"/>
            <a:ext cx="4210516" cy="44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ovormeoalkoholesk.jiri-spacek.eu/wp-content/uploads/2015/02/skoly-alkohol-ve-skol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1763613"/>
            <a:ext cx="772597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hovormeoalkoholesk.jiri-spacek.eu/wp-content/uploads/2015/02/skoly-alkohol-ve-sk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1691605"/>
            <a:ext cx="7560840" cy="365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hovormeoalkoholesk.jiri-spacek.eu/wp-content/uploads/2015/02/socia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8" y="2051645"/>
            <a:ext cx="736051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20" y="1368622"/>
            <a:ext cx="6984775" cy="47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369" y="1449595"/>
            <a:ext cx="5689272" cy="449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75816" y="1691605"/>
            <a:ext cx="8928992" cy="437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 smtClean="0"/>
              <a:t>CIELE</a:t>
            </a:r>
          </a:p>
          <a:p>
            <a:pPr algn="just"/>
            <a:endParaRPr lang="sk-SK" sz="2400" dirty="0" smtClean="0"/>
          </a:p>
          <a:p>
            <a:pPr marL="285750" indent="-285750" algn="just">
              <a:buFontTx/>
              <a:buChar char="-"/>
            </a:pPr>
            <a:r>
              <a:rPr lang="sk-SK" sz="2200" dirty="0" smtClean="0"/>
              <a:t>ochrana a podpora zdravia, najmä prevencia pred nadmernou a nezodpovednou konzumáciou alkoholických nápojov;</a:t>
            </a:r>
          </a:p>
          <a:p>
            <a:pPr marL="285750" indent="-285750" algn="just">
              <a:buFontTx/>
              <a:buChar char="-"/>
            </a:pPr>
            <a:r>
              <a:rPr lang="sk-SK" sz="2200" dirty="0" smtClean="0"/>
              <a:t>ochrana detí a mládeže pred alkoholom, prevencia vzniku závislosti;</a:t>
            </a:r>
          </a:p>
          <a:p>
            <a:pPr marL="285750" indent="-285750" algn="just">
              <a:buFontTx/>
              <a:buChar char="-"/>
            </a:pPr>
            <a:r>
              <a:rPr lang="sk-SK" sz="2200" dirty="0" err="1" smtClean="0"/>
              <a:t>edukatívne</a:t>
            </a:r>
            <a:r>
              <a:rPr lang="sk-SK" sz="2200" dirty="0" smtClean="0"/>
              <a:t> vplývanie na chránené osoby (dojčiace matky, tehotné ženy, mladiství, deti a pod.) zamerané na prevenciu pred konzumáciou alkoholu;</a:t>
            </a:r>
          </a:p>
          <a:p>
            <a:pPr marL="285750" indent="-285750" algn="just">
              <a:buFontTx/>
              <a:buChar char="-"/>
            </a:pPr>
            <a:r>
              <a:rPr lang="sk-SK" sz="2200" dirty="0" smtClean="0"/>
              <a:t>podpora zodpovednej konzumácie alkoholických nápojov;</a:t>
            </a:r>
          </a:p>
          <a:p>
            <a:pPr marL="285750" indent="-285750" algn="just">
              <a:buFontTx/>
              <a:buChar char="-"/>
            </a:pPr>
            <a:r>
              <a:rPr lang="sk-SK" sz="2200" dirty="0" smtClean="0"/>
              <a:t>vyvíjanie maximálneho úsilia na zamedzenie zneužívania alkoholu;</a:t>
            </a:r>
          </a:p>
          <a:p>
            <a:pPr marL="285750" indent="-285750" algn="just">
              <a:buFontTx/>
              <a:buChar char="-"/>
            </a:pPr>
            <a:r>
              <a:rPr lang="sk-SK" sz="2200" dirty="0" smtClean="0"/>
              <a:t>dohliadanie na zodpovedný marketing alkoholických nápojov;</a:t>
            </a:r>
          </a:p>
          <a:p>
            <a:pPr marL="285750" indent="-285750" algn="just">
              <a:buFontTx/>
              <a:buChar char="-"/>
            </a:pPr>
            <a:r>
              <a:rPr lang="sk-SK" sz="2200" dirty="0" smtClean="0"/>
              <a:t>prezentácia vyváženého pohľadu na otázky súvisiace s alkoholom.</a:t>
            </a:r>
          </a:p>
          <a:p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755586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68" y="2123653"/>
            <a:ext cx="4472105" cy="324036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784" y="2123653"/>
            <a:ext cx="5081063" cy="324036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407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hovormeoalkoholesk.jiri-spacek.eu/wp-content/uploads/2015/02/mladistvi-cesta-na-horu-zde-dn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6824"/>
          <a:stretch/>
        </p:blipFill>
        <p:spPr bwMode="auto">
          <a:xfrm>
            <a:off x="4896296" y="1908000"/>
            <a:ext cx="5150428" cy="36360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hovormeoalkoholesk.jiri-spacek.eu/wp-content/uploads/2015/02/mladistvi-jak-poznam-ze-mam-problem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" t="12127" r="-892" b="11368"/>
          <a:stretch/>
        </p:blipFill>
        <p:spPr bwMode="auto">
          <a:xfrm>
            <a:off x="72000" y="1908000"/>
            <a:ext cx="4752528" cy="36360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75816" y="1691605"/>
            <a:ext cx="8928992" cy="446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 smtClean="0"/>
              <a:t>PARTNERI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5" b="-2643"/>
          <a:stretch/>
        </p:blipFill>
        <p:spPr>
          <a:xfrm>
            <a:off x="3338453" y="1259557"/>
            <a:ext cx="6310370" cy="324036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635" y="4499917"/>
            <a:ext cx="3207945" cy="119617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144" y="4774215"/>
            <a:ext cx="869845" cy="73381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0250" y="4633017"/>
            <a:ext cx="1260140" cy="106307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" y="3131765"/>
            <a:ext cx="2015963" cy="1700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BlokTextu 12"/>
          <p:cNvSpPr txBox="1"/>
          <p:nvPr/>
        </p:nvSpPr>
        <p:spPr>
          <a:xfrm>
            <a:off x="3539226" y="5886967"/>
            <a:ext cx="3517310" cy="4469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6DA2C4"/>
                </a:solidFill>
              </a:rPr>
              <a:t>60% trhu s liehovinami</a:t>
            </a:r>
            <a:endParaRPr lang="sk-SK" sz="2400" b="1" dirty="0">
              <a:solidFill>
                <a:srgbClr val="6DA2C4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320528" y="5039498"/>
            <a:ext cx="3005951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>
                <a:solidFill>
                  <a:srgbClr val="6DA2C4"/>
                </a:solidFill>
              </a:rPr>
              <a:t>34 národných asociácií</a:t>
            </a:r>
          </a:p>
          <a:p>
            <a:r>
              <a:rPr lang="sk-SK" sz="2000" b="1" dirty="0" smtClean="0">
                <a:solidFill>
                  <a:srgbClr val="6DA2C4"/>
                </a:solidFill>
              </a:rPr>
              <a:t>26 krajín</a:t>
            </a:r>
          </a:p>
          <a:p>
            <a:r>
              <a:rPr lang="sk-SK" sz="2000" b="1" dirty="0" smtClean="0">
                <a:solidFill>
                  <a:srgbClr val="6DA2C4"/>
                </a:solidFill>
              </a:rPr>
              <a:t>  8 nadnárodných </a:t>
            </a:r>
          </a:p>
          <a:p>
            <a:r>
              <a:rPr lang="sk-SK" sz="2000" b="1" dirty="0" smtClean="0">
                <a:solidFill>
                  <a:srgbClr val="6DA2C4"/>
                </a:solidFill>
              </a:rPr>
              <a:t>     spoločností</a:t>
            </a:r>
            <a:endParaRPr lang="sk-SK" sz="2000" b="1" dirty="0">
              <a:solidFill>
                <a:srgbClr val="6DA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72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hovormeoalkohole.sk/wp-content/uploads/2015/02/infografika_web_sk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1259557"/>
            <a:ext cx="5581650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hovormeoalkohole.sk/wp-content/uploads/2015/02/66891D2C-7B1A-4302-BE56-A825BEA14EBA@vodaf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547588"/>
            <a:ext cx="9210803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47" y="1619597"/>
            <a:ext cx="9434385" cy="350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2520032" y="1691605"/>
            <a:ext cx="6336704" cy="375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6DA2C4"/>
                </a:solidFill>
              </a:rPr>
              <a:t>HOVORME O ALKOHOLE:</a:t>
            </a:r>
          </a:p>
          <a:p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400" dirty="0" smtClean="0">
                <a:solidFill>
                  <a:srgbClr val="6DA2C4"/>
                </a:solidFill>
              </a:rPr>
              <a:t>1.1.2015 </a:t>
            </a:r>
            <a:r>
              <a:rPr lang="sk-SK" sz="2400" dirty="0" smtClean="0">
                <a:solidFill>
                  <a:srgbClr val="6DA2C4"/>
                </a:solidFill>
              </a:rPr>
              <a:t>– 31.12.2015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sz="2400" dirty="0">
              <a:solidFill>
                <a:srgbClr val="6DA2C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400" dirty="0" smtClean="0">
                <a:solidFill>
                  <a:srgbClr val="6DA2C4"/>
                </a:solidFill>
              </a:rPr>
              <a:t>Spolupráca s OZ </a:t>
            </a:r>
            <a:r>
              <a:rPr lang="sk-SK" sz="2400" dirty="0" err="1" smtClean="0">
                <a:solidFill>
                  <a:srgbClr val="6DA2C4"/>
                </a:solidFill>
              </a:rPr>
              <a:t>Sananim</a:t>
            </a:r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sz="2400" dirty="0" smtClean="0">
                <a:solidFill>
                  <a:srgbClr val="6DA2C4"/>
                </a:solidFill>
              </a:rPr>
              <a:t>Žiaci 7.ročníkov po celej SR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sz="2400" dirty="0" smtClean="0">
              <a:solidFill>
                <a:srgbClr val="6DA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503808" y="1691605"/>
            <a:ext cx="9217024" cy="340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6DA2C4"/>
                </a:solidFill>
              </a:rPr>
              <a:t>CIELE:</a:t>
            </a:r>
            <a:endParaRPr lang="sk-SK" sz="3200" b="1" dirty="0" smtClean="0">
              <a:solidFill>
                <a:srgbClr val="6DA2C4"/>
              </a:solidFill>
            </a:endParaRPr>
          </a:p>
          <a:p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400" dirty="0" smtClean="0">
                <a:solidFill>
                  <a:srgbClr val="6DA2C4"/>
                </a:solidFill>
              </a:rPr>
              <a:t>Motivovať školy, aby sa o prevenciu konzumácie alkoholu mladistvými začali zaujímať z dlhodobého hľadiska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sk-SK" sz="2400" dirty="0" smtClean="0">
              <a:solidFill>
                <a:srgbClr val="6DA2C4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sz="2400" dirty="0" smtClean="0">
                <a:solidFill>
                  <a:srgbClr val="6DA2C4"/>
                </a:solidFill>
              </a:rPr>
              <a:t>Prevencia konzumácie alkoholu mladistvými (napr. nárazovité opitie sa na lyžiarskom tréningu, na konci školského roka a pod.)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sk-SK" sz="2400" dirty="0" smtClean="0">
              <a:solidFill>
                <a:srgbClr val="6DA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ív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k-SK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Forum PSR PPT</Template>
  <TotalTime>186</TotalTime>
  <Words>215</Words>
  <Application>Microsoft Office PowerPoint</Application>
  <PresentationFormat>Vlastná</PresentationFormat>
  <Paragraphs>64</Paragraphs>
  <Slides>31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Wingdings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K.Droppova</dc:creator>
  <cp:lastModifiedBy>ntb</cp:lastModifiedBy>
  <cp:revision>17</cp:revision>
  <cp:lastPrinted>1601-01-01T00:00:00Z</cp:lastPrinted>
  <dcterms:created xsi:type="dcterms:W3CDTF">2015-06-23T14:42:58Z</dcterms:created>
  <dcterms:modified xsi:type="dcterms:W3CDTF">2015-06-24T12:22:50Z</dcterms:modified>
</cp:coreProperties>
</file>